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  <p:sldMasterId id="2147483669" r:id="rId5"/>
    <p:sldMasterId id="2147483678" r:id="rId6"/>
    <p:sldMasterId id="2147483680" r:id="rId7"/>
    <p:sldMasterId id="2147483682" r:id="rId8"/>
    <p:sldMasterId id="2147483673" r:id="rId9"/>
    <p:sldMasterId id="2147483671" r:id="rId10"/>
    <p:sldMasterId id="2147483664" r:id="rId11"/>
    <p:sldMasterId id="2147483667" r:id="rId12"/>
    <p:sldMasterId id="2147483660" r:id="rId13"/>
  </p:sldMasterIdLst>
  <p:notesMasterIdLst>
    <p:notesMasterId r:id="rId29"/>
  </p:notesMasterIdLst>
  <p:sldIdLst>
    <p:sldId id="256" r:id="rId14"/>
    <p:sldId id="268" r:id="rId15"/>
    <p:sldId id="260" r:id="rId16"/>
    <p:sldId id="267" r:id="rId17"/>
    <p:sldId id="261" r:id="rId18"/>
    <p:sldId id="291" r:id="rId19"/>
    <p:sldId id="284" r:id="rId20"/>
    <p:sldId id="299" r:id="rId21"/>
    <p:sldId id="286" r:id="rId22"/>
    <p:sldId id="292" r:id="rId23"/>
    <p:sldId id="295" r:id="rId24"/>
    <p:sldId id="296" r:id="rId25"/>
    <p:sldId id="297" r:id="rId26"/>
    <p:sldId id="298" r:id="rId27"/>
    <p:sldId id="275" r:id="rId2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CCE"/>
    <a:srgbClr val="898A8E"/>
    <a:srgbClr val="00518C"/>
    <a:srgbClr val="D4182E"/>
    <a:srgbClr val="626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8CADB-B211-0967-633D-3AABB83D14C2}" v="39" dt="2022-08-18T05:11:55.323"/>
    <p1510:client id="{321B2352-4149-08BF-1D54-F4EB9F8F686B}" v="8" dt="2022-06-21T10:57:01.821"/>
    <p1510:client id="{6FDE07BB-D615-EC3B-03A7-0E9F9A16D7A2}" v="205" dt="2022-04-19T10:54:01.162"/>
    <p1510:client id="{A2E227FB-2B5A-8D2A-7C57-18E9AF61283C}" v="2" dt="2022-04-04T11:52:10.570"/>
    <p1510:client id="{AFF7457F-DE05-AA1F-A4DE-23E59153E35E}" v="4" dt="2022-06-28T13:43:13.016"/>
    <p1510:client id="{C1D308F9-9DE9-C269-E92E-B87103B8851C}" v="601" dt="2022-03-22T12:27:29.634"/>
    <p1510:client id="{C6EBAA7D-3E71-225F-3AFA-D68D791E87E9}" v="1" dt="2022-03-22T13:52:48.732"/>
    <p1510:client id="{C7D35FB7-E189-F725-2E72-94363E48D42C}" v="1099" dt="2022-03-22T14:00:05.600"/>
    <p1510:client id="{DDB38D6E-72CD-5234-8D86-9AF8C8C7E5B7}" v="586" dt="2022-03-22T14:27:11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5332" autoAdjust="0"/>
  </p:normalViewPr>
  <p:slideViewPr>
    <p:cSldViewPr snapToGrid="0">
      <p:cViewPr varScale="1">
        <p:scale>
          <a:sx n="158" d="100"/>
          <a:sy n="158" d="100"/>
        </p:scale>
        <p:origin x="893" y="1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1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6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5A4B5-2DD4-1A41-9E40-B1F56D5AA500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4138F-8AD6-6C42-9F51-433407EAB7F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5996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8.xml"/><Relationship Id="rId4" Type="http://schemas.openxmlformats.org/officeDocument/2006/relationships/image" Target="../media/image1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CF9-95A7-5544-AC11-C37811E26D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err="1"/>
              <a:t>Názov</a:t>
            </a:r>
            <a:r>
              <a:rPr lang="en-US"/>
              <a:t> </a:t>
            </a:r>
            <a:r>
              <a:rPr lang="en-US" err="1"/>
              <a:t>prezentácie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3C991-2F7D-744E-8364-78F6256A67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podnadpis</a:t>
            </a:r>
            <a:endParaRPr lang="sk-SK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F9D23E-8F45-F146-A1DD-ABFE91CCC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25014" y="5973626"/>
            <a:ext cx="2507569" cy="626340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err="1"/>
              <a:t>Meno</a:t>
            </a:r>
            <a:r>
              <a:rPr lang="en-US"/>
              <a:t> </a:t>
            </a:r>
            <a:r>
              <a:rPr lang="en-US" err="1"/>
              <a:t>Priezvisko</a:t>
            </a:r>
            <a:endParaRPr lang="en-US"/>
          </a:p>
          <a:p>
            <a:pPr lvl="0"/>
            <a:r>
              <a:rPr lang="en-US"/>
              <a:t>lorem ipsum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2602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6C6D-9991-B44F-888C-7C4E8440B9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7" y="679268"/>
            <a:ext cx="9144000" cy="914400"/>
          </a:xfrm>
          <a:prstGeom prst="rect">
            <a:avLst/>
          </a:prstGeom>
        </p:spPr>
        <p:txBody>
          <a:bodyPr anchor="b"/>
          <a:lstStyle>
            <a:lvl1pPr algn="l">
              <a:defRPr sz="5400" b="1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Nadpis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930B8-1CB6-5C48-821B-47BB08D677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9164" y="1964828"/>
            <a:ext cx="9144000" cy="1161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Uptis</a:t>
            </a:r>
            <a:r>
              <a:rPr lang="en-US"/>
              <a:t> </a:t>
            </a:r>
            <a:r>
              <a:rPr lang="en-US" err="1"/>
              <a:t>auda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facerunto</a:t>
            </a:r>
            <a:r>
              <a:rPr lang="en-US"/>
              <a:t> </a:t>
            </a:r>
            <a:r>
              <a:rPr lang="en-US" err="1"/>
              <a:t>esectas</a:t>
            </a:r>
            <a:r>
              <a:rPr lang="en-US"/>
              <a:t> </a:t>
            </a:r>
            <a:r>
              <a:rPr lang="en-US" err="1"/>
              <a:t>perorrum</a:t>
            </a:r>
            <a:endParaRPr lang="en-US"/>
          </a:p>
          <a:p>
            <a:r>
              <a:rPr lang="en-US" err="1"/>
              <a:t>expla</a:t>
            </a:r>
            <a:r>
              <a:rPr lang="en-US"/>
              <a:t> di </a:t>
            </a:r>
            <a:r>
              <a:rPr lang="en-US" err="1"/>
              <a:t>occulli</a:t>
            </a:r>
            <a:r>
              <a:rPr lang="en-US"/>
              <a:t> </a:t>
            </a:r>
            <a:r>
              <a:rPr lang="en-US" err="1"/>
              <a:t>cimillit</a:t>
            </a:r>
            <a:r>
              <a:rPr lang="en-US"/>
              <a:t> </a:t>
            </a:r>
            <a:r>
              <a:rPr lang="en-US" err="1"/>
              <a:t>ent</a:t>
            </a:r>
            <a:r>
              <a:rPr lang="en-US"/>
              <a:t> </a:t>
            </a:r>
            <a:r>
              <a:rPr lang="en-US" err="1"/>
              <a:t>repta</a:t>
            </a:r>
            <a:r>
              <a:rPr lang="en-US"/>
              <a:t> </a:t>
            </a:r>
            <a:r>
              <a:rPr lang="en-US" err="1"/>
              <a:t>ni</a:t>
            </a:r>
            <a:r>
              <a:rPr lang="en-US"/>
              <a:t>:</a:t>
            </a:r>
            <a:endParaRPr lang="sk-S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A415FB-9B9C-8549-B2CD-85AA8D22DB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0722" y="3198312"/>
            <a:ext cx="8089900" cy="2148751"/>
          </a:xfrm>
          <a:prstGeom prst="rect">
            <a:avLst/>
          </a:prstGeom>
        </p:spPr>
        <p:txBody>
          <a:bodyPr/>
          <a:lstStyle>
            <a:lvl2pPr marL="685800" indent="-228600">
              <a:buFontTx/>
              <a:buBlip>
                <a:blip r:embed="rId3"/>
              </a:buBlip>
              <a:defRPr sz="3400"/>
            </a:lvl2pPr>
            <a:lvl3pPr marL="1143000" indent="-228600">
              <a:buFontTx/>
              <a:buBlip>
                <a:blip r:embed="rId4"/>
              </a:buBlip>
              <a:defRPr sz="3400">
                <a:solidFill>
                  <a:srgbClr val="898A8E"/>
                </a:solidFill>
              </a:defRPr>
            </a:lvl3pPr>
          </a:lstStyle>
          <a:p>
            <a:pPr lvl="1"/>
            <a:r>
              <a:rPr lang="en-US" err="1"/>
              <a:t>Ficaborent</a:t>
            </a:r>
            <a:r>
              <a:rPr lang="en-US"/>
              <a:t> </a:t>
            </a:r>
            <a:r>
              <a:rPr lang="en-US" err="1"/>
              <a:t>acearchil</a:t>
            </a:r>
            <a:endParaRPr lang="en-US"/>
          </a:p>
          <a:p>
            <a:pPr lvl="2"/>
            <a:r>
              <a:rPr lang="en-US"/>
              <a:t>Ur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ommodipsam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5C1D9DA-A8CE-3C4C-91F8-2C084D3026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9164" y="5497555"/>
            <a:ext cx="9518650" cy="1001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spc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At </a:t>
            </a:r>
            <a:r>
              <a:rPr lang="en-US" err="1"/>
              <a:t>estius</a:t>
            </a:r>
            <a:r>
              <a:rPr lang="en-US"/>
              <a:t> </a:t>
            </a:r>
            <a:r>
              <a:rPr lang="en-US" err="1"/>
              <a:t>accus</a:t>
            </a:r>
            <a:r>
              <a:rPr lang="en-US"/>
              <a:t> </a:t>
            </a:r>
            <a:r>
              <a:rPr lang="en-US" err="1"/>
              <a:t>videst</a:t>
            </a:r>
            <a:r>
              <a:rPr lang="en-US"/>
              <a:t>, </a:t>
            </a:r>
            <a:r>
              <a:rPr lang="en-US" err="1"/>
              <a:t>officid</a:t>
            </a:r>
            <a:r>
              <a:rPr lang="en-US"/>
              <a:t> et </a:t>
            </a:r>
            <a:r>
              <a:rPr lang="en-US" err="1"/>
              <a:t>quaspicium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922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Nadpis</a:t>
            </a:r>
            <a:endParaRPr lang="sk-SK"/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B3D4D47-8887-5D40-AFA8-5C3CA3EF885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463675" y="1836738"/>
            <a:ext cx="9144000" cy="48514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2098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2CAA2-26B6-9645-A8EC-5393706CE1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15291" y="2168434"/>
            <a:ext cx="9144000" cy="1524409"/>
          </a:xfrm>
          <a:prstGeom prst="rect">
            <a:avLst/>
          </a:prstGeom>
        </p:spPr>
        <p:txBody>
          <a:bodyPr anchor="b"/>
          <a:lstStyle>
            <a:lvl1pPr algn="ctr">
              <a:defRPr sz="8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Ďakujeme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868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C7CF9-95A7-5544-AC11-C37811E26D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/>
            </a:lvl1pPr>
          </a:lstStyle>
          <a:p>
            <a:r>
              <a:rPr lang="en-US" err="1"/>
              <a:t>Názov</a:t>
            </a:r>
            <a:r>
              <a:rPr lang="en-US"/>
              <a:t> </a:t>
            </a:r>
            <a:r>
              <a:rPr lang="en-US" err="1"/>
              <a:t>prezentácie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3C991-2F7D-744E-8364-78F6256A671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podnadpis</a:t>
            </a:r>
            <a:endParaRPr lang="sk-SK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1F9D23E-8F45-F146-A1DD-ABFE91CCCD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495845" y="263007"/>
            <a:ext cx="2507569" cy="626340"/>
          </a:xfrm>
        </p:spPr>
        <p:txBody>
          <a:bodyPr anchor="ctr">
            <a:normAutofit/>
          </a:bodyPr>
          <a:lstStyle>
            <a:lvl1pPr algn="ctr"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err="1"/>
              <a:t>Meno</a:t>
            </a:r>
            <a:r>
              <a:rPr lang="en-US"/>
              <a:t> </a:t>
            </a:r>
            <a:r>
              <a:rPr lang="en-US" err="1"/>
              <a:t>Priezvisko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3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D65B7-DADC-0040-95AF-1F7200816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7461" y="1613944"/>
            <a:ext cx="6796859" cy="2949348"/>
          </a:xfrm>
          <a:prstGeom prst="rect">
            <a:avLst/>
          </a:prstGeo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err="1"/>
              <a:t>Predelová</a:t>
            </a:r>
            <a:r>
              <a:rPr lang="en-US"/>
              <a:t> </a:t>
            </a:r>
            <a:br>
              <a:rPr lang="en-US"/>
            </a:br>
            <a:r>
              <a:rPr lang="en-US" err="1"/>
              <a:t>strana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061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A6C6D-9991-B44F-888C-7C4E8440B9A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7" y="679268"/>
            <a:ext cx="9144000" cy="914400"/>
          </a:xfrm>
          <a:prstGeom prst="rect">
            <a:avLst/>
          </a:prstGeom>
        </p:spPr>
        <p:txBody>
          <a:bodyPr anchor="b"/>
          <a:lstStyle>
            <a:lvl1pPr algn="l">
              <a:defRPr sz="5400" b="1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Nadpis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B930B8-1CB6-5C48-821B-47BB08D677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9164" y="1964828"/>
            <a:ext cx="9144000" cy="11615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err="1"/>
              <a:t>Uptis</a:t>
            </a:r>
            <a:r>
              <a:rPr lang="en-US"/>
              <a:t> </a:t>
            </a:r>
            <a:r>
              <a:rPr lang="en-US" err="1"/>
              <a:t>auda</a:t>
            </a:r>
            <a:r>
              <a:rPr lang="en-US"/>
              <a:t>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facerunto</a:t>
            </a:r>
            <a:r>
              <a:rPr lang="en-US"/>
              <a:t> </a:t>
            </a:r>
            <a:r>
              <a:rPr lang="en-US" err="1"/>
              <a:t>esectas</a:t>
            </a:r>
            <a:r>
              <a:rPr lang="en-US"/>
              <a:t> </a:t>
            </a:r>
            <a:r>
              <a:rPr lang="en-US" err="1"/>
              <a:t>perorrum</a:t>
            </a:r>
            <a:endParaRPr lang="en-US"/>
          </a:p>
          <a:p>
            <a:r>
              <a:rPr lang="en-US" err="1"/>
              <a:t>expla</a:t>
            </a:r>
            <a:r>
              <a:rPr lang="en-US"/>
              <a:t> di </a:t>
            </a:r>
            <a:r>
              <a:rPr lang="en-US" err="1"/>
              <a:t>occulli</a:t>
            </a:r>
            <a:r>
              <a:rPr lang="en-US"/>
              <a:t> </a:t>
            </a:r>
            <a:r>
              <a:rPr lang="en-US" err="1"/>
              <a:t>cimillit</a:t>
            </a:r>
            <a:r>
              <a:rPr lang="en-US"/>
              <a:t> </a:t>
            </a:r>
            <a:r>
              <a:rPr lang="en-US" err="1"/>
              <a:t>ent</a:t>
            </a:r>
            <a:r>
              <a:rPr lang="en-US"/>
              <a:t> </a:t>
            </a:r>
            <a:r>
              <a:rPr lang="en-US" err="1"/>
              <a:t>repta</a:t>
            </a:r>
            <a:r>
              <a:rPr lang="en-US"/>
              <a:t> </a:t>
            </a:r>
            <a:r>
              <a:rPr lang="en-US" err="1"/>
              <a:t>ni</a:t>
            </a:r>
            <a:r>
              <a:rPr lang="en-US"/>
              <a:t>:</a:t>
            </a:r>
            <a:endParaRPr lang="sk-SK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A415FB-9B9C-8549-B2CD-85AA8D22DBC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20722" y="3198312"/>
            <a:ext cx="8089900" cy="2148751"/>
          </a:xfrm>
          <a:prstGeom prst="rect">
            <a:avLst/>
          </a:prstGeom>
        </p:spPr>
        <p:txBody>
          <a:bodyPr/>
          <a:lstStyle>
            <a:lvl2pPr marL="685800" indent="-228600">
              <a:buFontTx/>
              <a:buBlip>
                <a:blip r:embed="rId3"/>
              </a:buBlip>
              <a:defRPr sz="3400"/>
            </a:lvl2pPr>
            <a:lvl3pPr marL="1143000" indent="-228600">
              <a:buFontTx/>
              <a:buBlip>
                <a:blip r:embed="rId4"/>
              </a:buBlip>
              <a:defRPr sz="3400">
                <a:solidFill>
                  <a:srgbClr val="898A8E"/>
                </a:solidFill>
              </a:defRPr>
            </a:lvl3pPr>
          </a:lstStyle>
          <a:p>
            <a:pPr lvl="1"/>
            <a:r>
              <a:rPr lang="en-US" err="1"/>
              <a:t>Ficaborent</a:t>
            </a:r>
            <a:r>
              <a:rPr lang="en-US"/>
              <a:t> </a:t>
            </a:r>
            <a:r>
              <a:rPr lang="en-US" err="1"/>
              <a:t>acearchil</a:t>
            </a:r>
            <a:endParaRPr lang="en-US"/>
          </a:p>
          <a:p>
            <a:pPr lvl="2"/>
            <a:r>
              <a:rPr lang="en-US"/>
              <a:t>Ur </a:t>
            </a:r>
            <a:r>
              <a:rPr lang="en-US" err="1"/>
              <a:t>aut</a:t>
            </a:r>
            <a:r>
              <a:rPr lang="en-US"/>
              <a:t> </a:t>
            </a:r>
            <a:r>
              <a:rPr lang="en-US" err="1"/>
              <a:t>ommodipsam</a:t>
            </a:r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5C1D9DA-A8CE-3C4C-91F8-2C084D30262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9164" y="5497555"/>
            <a:ext cx="9518650" cy="1001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spc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At </a:t>
            </a:r>
            <a:r>
              <a:rPr lang="en-US" err="1"/>
              <a:t>estius</a:t>
            </a:r>
            <a:r>
              <a:rPr lang="en-US"/>
              <a:t> </a:t>
            </a:r>
            <a:r>
              <a:rPr lang="en-US" err="1"/>
              <a:t>accus</a:t>
            </a:r>
            <a:r>
              <a:rPr lang="en-US"/>
              <a:t> </a:t>
            </a:r>
            <a:r>
              <a:rPr lang="en-US" err="1"/>
              <a:t>videst</a:t>
            </a:r>
            <a:r>
              <a:rPr lang="en-US"/>
              <a:t>, </a:t>
            </a:r>
            <a:r>
              <a:rPr lang="en-US" err="1"/>
              <a:t>officid</a:t>
            </a:r>
            <a:r>
              <a:rPr lang="en-US"/>
              <a:t> et </a:t>
            </a:r>
            <a:r>
              <a:rPr lang="en-US" err="1"/>
              <a:t>quaspicium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366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Nadpis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1C419-3E51-BD48-8552-B84F2CF977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80457" y="1929989"/>
            <a:ext cx="3884024" cy="379153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z="3000" b="1" err="1">
                <a:effectLst/>
                <a:latin typeface="Arial" panose="020B0604020202020204" pitchFamily="34" charset="0"/>
              </a:rPr>
              <a:t>Luptibus</a:t>
            </a:r>
            <a:r>
              <a:rPr lang="sk-SK" sz="3000" b="1">
                <a:effectLst/>
                <a:latin typeface="Arial" panose="020B0604020202020204" pitchFamily="34" charset="0"/>
              </a:rPr>
              <a:t>,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coreiun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distrum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ra</a:t>
            </a:r>
            <a:r>
              <a:rPr lang="sk-SK" sz="3000" b="1">
                <a:effectLst/>
                <a:latin typeface="Arial" panose="020B0604020202020204" pitchFamily="34" charset="0"/>
              </a:rPr>
              <a:t> aut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lamenditatum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venihicia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dio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ium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vera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nus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estiatum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lacestium</a:t>
            </a:r>
            <a:r>
              <a:rPr lang="sk-SK" sz="3000" b="1">
                <a:effectLst/>
                <a:latin typeface="Arial" panose="020B0604020202020204" pitchFamily="34" charset="0"/>
              </a:rPr>
              <a:t>,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ipiendere</a:t>
            </a:r>
            <a:r>
              <a:rPr lang="sk-SK" sz="3000" b="1">
                <a:effectLst/>
                <a:latin typeface="Arial" panose="020B0604020202020204" pitchFamily="34" charset="0"/>
              </a:rPr>
              <a:t>,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volese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r>
              <a:rPr lang="sk-SK" sz="3000" b="1" err="1">
                <a:effectLst/>
                <a:latin typeface="Arial" panose="020B0604020202020204" pitchFamily="34" charset="0"/>
              </a:rPr>
              <a:t>volor</a:t>
            </a:r>
            <a:r>
              <a:rPr lang="sk-SK" sz="3000" b="1">
                <a:effectLst/>
                <a:latin typeface="Arial" panose="020B0604020202020204" pitchFamily="34" charset="0"/>
              </a:rPr>
              <a:t> </a:t>
            </a:r>
            <a:endParaRPr lang="sk-SK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8508545-8A43-E04C-AEF7-BEAB0B99DA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2081213"/>
            <a:ext cx="4972050" cy="334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401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4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30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Nadpis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539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DB73A-7EC1-434D-BA5D-33C1D2AAE3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3039" y="457926"/>
            <a:ext cx="9144000" cy="1142274"/>
          </a:xfrm>
          <a:prstGeom prst="rect">
            <a:avLst/>
          </a:prstGeom>
        </p:spPr>
        <p:txBody>
          <a:bodyPr anchor="b"/>
          <a:lstStyle>
            <a:lvl1pPr algn="l">
              <a:defRPr sz="5400" b="1" i="0">
                <a:solidFill>
                  <a:srgbClr val="D4182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err="1"/>
              <a:t>Nadpis</a:t>
            </a:r>
            <a:endParaRPr lang="sk-SK"/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D13A7EF9-F8EA-3C4A-AC22-E853014741A7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63675" y="1916113"/>
            <a:ext cx="9144000" cy="4649787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95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0E7C-987A-B04C-9E92-E2F14F8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7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err="1"/>
              <a:t>Názov</a:t>
            </a:r>
            <a:r>
              <a:rPr lang="en-US"/>
              <a:t> </a:t>
            </a:r>
            <a:r>
              <a:rPr lang="en-US" err="1"/>
              <a:t>prezentácie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5B641-84D3-204A-8ED3-1665C4EF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44" y="3741160"/>
            <a:ext cx="8675255" cy="98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err="1"/>
              <a:t>podnadpis</a:t>
            </a: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00C7-2384-7643-9BC2-7BFC703D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98887" y="5913006"/>
            <a:ext cx="2583873" cy="62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/>
              <a:t>Meno Priezvisko</a:t>
            </a:r>
          </a:p>
          <a:p>
            <a:r>
              <a:rPr lang="sk-SK" err="1"/>
              <a:t>lorem</a:t>
            </a:r>
            <a:r>
              <a:rPr lang="sk-SK"/>
              <a:t> </a:t>
            </a:r>
            <a:r>
              <a:rPr lang="sk-SK" err="1"/>
              <a:t>ipsum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934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6263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79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B0E7C-987A-B04C-9E92-E2F14F84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878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err="1"/>
              <a:t>Názov</a:t>
            </a:r>
            <a:r>
              <a:rPr lang="en-US"/>
              <a:t> </a:t>
            </a:r>
            <a:r>
              <a:rPr lang="en-US" err="1"/>
              <a:t>prezentácie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5B641-84D3-204A-8ED3-1665C4EFE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6844" y="3741160"/>
            <a:ext cx="8675255" cy="982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err="1"/>
              <a:t>podnadpis</a:t>
            </a:r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00C7-2384-7643-9BC2-7BFC703DD5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474121" y="247930"/>
            <a:ext cx="2583873" cy="6263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k-SK"/>
              <a:t>Meno Priezvisko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43E2CF-4D84-814D-9A6D-26A0FADC96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74" t="16710" r="-74" b="16710"/>
          <a:stretch/>
        </p:blipFill>
        <p:spPr>
          <a:xfrm>
            <a:off x="427147" y="6130302"/>
            <a:ext cx="1988126" cy="6539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BE0CA6-A607-5A47-9DD2-CD9675AB3A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001719" y="6130302"/>
            <a:ext cx="1556625" cy="653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9F71DCD-D2AD-2A4F-A16D-AF0D4594DC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41783" y="6292718"/>
            <a:ext cx="1122934" cy="32913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8B9D4E7-2640-6940-9798-522C32F8FA7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678395" y="6330952"/>
            <a:ext cx="2386272" cy="25266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ABB4F5F-0A85-0149-B54F-371D98A916B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590912" y="6202408"/>
            <a:ext cx="1784131" cy="50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7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62636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2692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50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22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3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 userDrawn="1"/>
        </p:nvSpPr>
        <p:spPr>
          <a:xfrm>
            <a:off x="6548290" y="12357"/>
            <a:ext cx="5643710" cy="9391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" name="Obrázok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5523" y="312949"/>
            <a:ext cx="3340701" cy="49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21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josephine.proebiz.com/sk/tender/17784/summary" TargetMode="External"/><Relationship Id="rId2" Type="http://schemas.openxmlformats.org/officeDocument/2006/relationships/hyperlink" Target="https://metais.vicepremier.gov.sk/studia/detail/287f3f1a-79c2-959b-fb2b-428f1e9989ed?tab=basicForm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eurofondy.gov.sk/wp-content/uploads/2023/07/Program-Slovensko_Harmonogram-pl%C3%A1novan%C3%BDch-v%C3%BDziev-2023_verzia_3_0_web.pdf" TargetMode="External"/><Relationship Id="rId4" Type="http://schemas.openxmlformats.org/officeDocument/2006/relationships/hyperlink" Target="https://www.crz.gov.sk/data/att/4285311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6F28-ABA7-5D4A-B471-00F388E3F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0569" y="2309479"/>
            <a:ext cx="9144000" cy="2387600"/>
          </a:xfrm>
        </p:spPr>
        <p:txBody>
          <a:bodyPr>
            <a:normAutofit/>
          </a:bodyPr>
          <a:lstStyle/>
          <a:p>
            <a:r>
              <a:rPr lang="sk-SK" sz="5400" dirty="0"/>
              <a:t>Online procesy </a:t>
            </a:r>
            <a:r>
              <a:rPr lang="sk-SK" sz="5400" dirty="0" smtClean="0"/>
              <a:t> - </a:t>
            </a:r>
            <a:r>
              <a:rPr lang="sk-SK" sz="5400" dirty="0" err="1" smtClean="0"/>
              <a:t>ezdravie</a:t>
            </a:r>
            <a:r>
              <a:rPr lang="sk-SK" sz="5400" dirty="0" smtClean="0"/>
              <a:t> („</a:t>
            </a:r>
            <a:r>
              <a:rPr lang="sk-SK" sz="5400" dirty="0" err="1" smtClean="0"/>
              <a:t>OPe</a:t>
            </a:r>
            <a:r>
              <a:rPr lang="sk-SK" sz="5400" dirty="0" smtClean="0"/>
              <a:t>“)</a:t>
            </a:r>
            <a:endParaRPr lang="sk-SK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5DB71B-4500-BE34-5459-3C159E1FEC9C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099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849810"/>
              </p:ext>
            </p:extLst>
          </p:nvPr>
        </p:nvGraphicFramePr>
        <p:xfrm>
          <a:off x="647700" y="462378"/>
          <a:ext cx="11460479" cy="6172222"/>
        </p:xfrm>
        <a:graphic>
          <a:graphicData uri="http://schemas.openxmlformats.org/drawingml/2006/table">
            <a:tbl>
              <a:tblPr/>
              <a:tblGrid>
                <a:gridCol w="417368">
                  <a:extLst>
                    <a:ext uri="{9D8B030D-6E8A-4147-A177-3AD203B41FA5}">
                      <a16:colId xmlns:a16="http://schemas.microsoft.com/office/drawing/2014/main" val="938457732"/>
                    </a:ext>
                  </a:extLst>
                </a:gridCol>
                <a:gridCol w="280590">
                  <a:extLst>
                    <a:ext uri="{9D8B030D-6E8A-4147-A177-3AD203B41FA5}">
                      <a16:colId xmlns:a16="http://schemas.microsoft.com/office/drawing/2014/main" val="3590016739"/>
                    </a:ext>
                  </a:extLst>
                </a:gridCol>
                <a:gridCol w="718353">
                  <a:extLst>
                    <a:ext uri="{9D8B030D-6E8A-4147-A177-3AD203B41FA5}">
                      <a16:colId xmlns:a16="http://schemas.microsoft.com/office/drawing/2014/main" val="1743411633"/>
                    </a:ext>
                  </a:extLst>
                </a:gridCol>
                <a:gridCol w="789239">
                  <a:extLst>
                    <a:ext uri="{9D8B030D-6E8A-4147-A177-3AD203B41FA5}">
                      <a16:colId xmlns:a16="http://schemas.microsoft.com/office/drawing/2014/main" val="1013081117"/>
                    </a:ext>
                  </a:extLst>
                </a:gridCol>
                <a:gridCol w="3807524">
                  <a:extLst>
                    <a:ext uri="{9D8B030D-6E8A-4147-A177-3AD203B41FA5}">
                      <a16:colId xmlns:a16="http://schemas.microsoft.com/office/drawing/2014/main" val="1452946109"/>
                    </a:ext>
                  </a:extLst>
                </a:gridCol>
                <a:gridCol w="1748224">
                  <a:extLst>
                    <a:ext uri="{9D8B030D-6E8A-4147-A177-3AD203B41FA5}">
                      <a16:colId xmlns:a16="http://schemas.microsoft.com/office/drawing/2014/main" val="1825341742"/>
                    </a:ext>
                  </a:extLst>
                </a:gridCol>
                <a:gridCol w="1479672">
                  <a:extLst>
                    <a:ext uri="{9D8B030D-6E8A-4147-A177-3AD203B41FA5}">
                      <a16:colId xmlns:a16="http://schemas.microsoft.com/office/drawing/2014/main" val="2507624075"/>
                    </a:ext>
                  </a:extLst>
                </a:gridCol>
                <a:gridCol w="1206883">
                  <a:extLst>
                    <a:ext uri="{9D8B030D-6E8A-4147-A177-3AD203B41FA5}">
                      <a16:colId xmlns:a16="http://schemas.microsoft.com/office/drawing/2014/main" val="3934609451"/>
                    </a:ext>
                  </a:extLst>
                </a:gridCol>
                <a:gridCol w="970438">
                  <a:extLst>
                    <a:ext uri="{9D8B030D-6E8A-4147-A177-3AD203B41FA5}">
                      <a16:colId xmlns:a16="http://schemas.microsoft.com/office/drawing/2014/main" val="2111536408"/>
                    </a:ext>
                  </a:extLst>
                </a:gridCol>
                <a:gridCol w="42188">
                  <a:extLst>
                    <a:ext uri="{9D8B030D-6E8A-4147-A177-3AD203B41FA5}">
                      <a16:colId xmlns:a16="http://schemas.microsoft.com/office/drawing/2014/main" val="2211161002"/>
                    </a:ext>
                  </a:extLst>
                </a:gridCol>
              </a:tblGrid>
              <a:tr h="269886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Pripomienkový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Slovak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91131"/>
                  </a:ext>
                </a:extLst>
              </a:tr>
              <a:tr h="387102"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87862"/>
                  </a:ext>
                </a:extLst>
              </a:tr>
              <a:tr h="30004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3127"/>
                  </a:ext>
                </a:extLst>
              </a:tr>
              <a:tr h="3000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208388"/>
                  </a:ext>
                </a:extLst>
              </a:tr>
              <a:tr h="46612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Slovensko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POSTUP DOSIAHNUTIA CIEĽOV</a:t>
                      </a:r>
                      <a:b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Projektová dokumentácia obsahuje iba všeobecný harmonogram dvoch projektových etáp. Nie je </a:t>
                      </a: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zrejmé, čo je ich cieľom a čo bude realizované v 1. etape, v 2. etape. </a:t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v projektovej dokumentácii presne špecifikovať všetky ciele a výstupy v jednotlivých etapách.</a:t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zdôvodniť, prečo má byť v každej etape vykonaná samostatná analýza. </a:t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Zároveň je potrebné opraviť alebo vysvetliť prečo</a:t>
                      </a:r>
                      <a:r>
                        <a:rPr lang="sk-SK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 BC/CBA sú definované etapy 3.- 93.</a:t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 dokumentácii projektu je potrebné jednoznačne definovať, ktoré zákony bude potrebné zmeniť, V harmonograme je potrebné definovať a  doplniť procesy a časovú náročnosť legislatívneho procesu na dosiahnutie potrebných legislatívnych úprav.</a:t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projektovej dokumentácii a harmonograme realizácie je potrebné doplniť postup práce s jednotlivými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registarmi</a:t>
                      </a: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 ich migrácie. Zároveň je potrebné doplniť aktivity, ktoré majú prebehnúť u jednotlivých organizácií používajúcich údaje, lebo nie sú konkretizované.</a:t>
                      </a:r>
                      <a:b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projektovej dokumentácii chýbajú školenia všetkých budúcich používateľov, alebo stratégia ich zaškolenia.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sk-SK" sz="1000" dirty="0" smtClean="0"/>
                        <a:t>Výstupy v jednotlivých etapách budú doplnené do projektovej dokumentácie. </a:t>
                      </a:r>
                    </a:p>
                    <a:p>
                      <a:r>
                        <a:rPr lang="sk-SK" sz="1000" dirty="0" smtClean="0"/>
                        <a:t>Analýza a návrh riešenia je potrebné realizovať v oboch etapách, keďže na konci prvej etapy sa predpokladá nasadenie </a:t>
                      </a:r>
                      <a:r>
                        <a:rPr lang="sk-SK" sz="1000" dirty="0" err="1" smtClean="0"/>
                        <a:t>PoC</a:t>
                      </a:r>
                      <a:r>
                        <a:rPr lang="sk-SK" sz="1000" dirty="0" smtClean="0"/>
                        <a:t> riešenia a následne v druhej etape (v rozsahu 2 mesiacov) bude predmetom analýzy a návrhu zapracovanie zistení z </a:t>
                      </a:r>
                      <a:r>
                        <a:rPr lang="sk-SK" sz="1000" dirty="0" err="1" smtClean="0"/>
                        <a:t>PoC</a:t>
                      </a:r>
                      <a:r>
                        <a:rPr lang="sk-SK" sz="1000" dirty="0" smtClean="0"/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(zapracovaná informácia v časti: Projektový zámer , bod 8. Harmonogram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jednotlivých fáz projektu a metóda ch riadenia)</a:t>
                      </a:r>
                      <a:endParaRPr lang="sk-SK" sz="1000" b="1" i="1" u="none" strike="noStrike" kern="12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sk-SK" sz="1000" dirty="0" smtClean="0"/>
                    </a:p>
                    <a:p>
                      <a:r>
                        <a:rPr lang="sk-SK" sz="1000" dirty="0" smtClean="0"/>
                        <a:t>Etapy 3-39 v CBA boli odstránené, išlo o </a:t>
                      </a:r>
                      <a:r>
                        <a:rPr lang="sk-SK" sz="1000" dirty="0" err="1" smtClean="0"/>
                        <a:t>technikcú</a:t>
                      </a:r>
                      <a:r>
                        <a:rPr lang="sk-SK" sz="1000" dirty="0" smtClean="0"/>
                        <a:t> chybu pri kopírovaní. Projekt OPE má v pláne realizácie iba 2 etapy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CBA)</a:t>
                      </a:r>
                    </a:p>
                    <a:p>
                      <a:endParaRPr lang="sk-SK" sz="1000" dirty="0" smtClean="0"/>
                    </a:p>
                    <a:p>
                      <a:endParaRPr lang="sk-SK" sz="1000" dirty="0" smtClean="0"/>
                    </a:p>
                    <a:p>
                      <a:endParaRPr lang="sk-SK" sz="1000" dirty="0" smtClean="0"/>
                    </a:p>
                    <a:p>
                      <a:r>
                        <a:rPr lang="sk-SK" sz="1000" dirty="0" smtClean="0"/>
                        <a:t>Do projektovej dokumentácie budú doplnené zákony a vyhlášky, u ktorých sa predpokladá legislatívna zmena, finálna množinu legislatívnych predpisov potrebných upraviť pre naplnenie cieľov projektu OPE bude výstupom projektovej aktivity Analýza a návrh riešenia v prvej etape projektu.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(zapracovaná informácia v časti: Projektový zámer , bod 6. Legislatíva)</a:t>
                      </a:r>
                    </a:p>
                    <a:p>
                      <a:endParaRPr lang="sk-SK" sz="1000" dirty="0" smtClean="0"/>
                    </a:p>
                    <a:p>
                      <a:endParaRPr lang="sk-SK" sz="1000" dirty="0" smtClean="0"/>
                    </a:p>
                    <a:p>
                      <a:endParaRPr lang="sk-SK" sz="1000" dirty="0" smtClean="0"/>
                    </a:p>
                    <a:p>
                      <a:r>
                        <a:rPr lang="sk-SK" sz="1000" dirty="0" smtClean="0"/>
                        <a:t>Do projektovej dokumentácie bude doplnený postup práce s jednotlivými </a:t>
                      </a:r>
                      <a:r>
                        <a:rPr lang="sk-SK" sz="1000" dirty="0" err="1" smtClean="0"/>
                        <a:t>registarmi</a:t>
                      </a:r>
                      <a:r>
                        <a:rPr lang="sk-SK" sz="1000" dirty="0" smtClean="0"/>
                        <a:t>, a ich migrácie. Aktivity, ktoré budú potrebné zmeniť na strane jednotlivých organizácií sú </a:t>
                      </a:r>
                      <a:r>
                        <a:rPr lang="sk-SK" sz="1000" dirty="0" err="1" smtClean="0"/>
                        <a:t>high</a:t>
                      </a:r>
                      <a:r>
                        <a:rPr lang="sk-SK" sz="1000" dirty="0" smtClean="0"/>
                        <a:t>-level identifikované v zakreslených procesoch TO-BE, detailné aktivity budú predmetom výstupu projektovej aktivity Analýza a návrh riešenia.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(zapracovaná informácia v časti: Projektový zámer , bod 8. Harmonogram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jednotlivých fáz projektu a metóda ch riadenia)</a:t>
                      </a:r>
                      <a:endParaRPr lang="sk-SK" sz="1000" b="1" i="1" u="none" strike="noStrike" kern="12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sk-SK" sz="1000" dirty="0" smtClean="0"/>
                    </a:p>
                    <a:p>
                      <a:r>
                        <a:rPr lang="sk-SK" sz="1000" dirty="0" smtClean="0"/>
                        <a:t>Školenia budú doplnené do projektovej dokumentácie.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(zapracovaná informácia v časti: Projektový zámer , bod 8. Harmonogram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jednotlivých fáz projektu a metóda ch riadenia)</a:t>
                      </a:r>
                      <a:endParaRPr lang="sk-SK" sz="1000" b="1" i="1" u="none" strike="noStrike" kern="12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sk-SK" sz="1000" dirty="0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Zásadná na zapracovanie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79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51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994216"/>
              </p:ext>
            </p:extLst>
          </p:nvPr>
        </p:nvGraphicFramePr>
        <p:xfrm>
          <a:off x="647700" y="462378"/>
          <a:ext cx="11460479" cy="5927712"/>
        </p:xfrm>
        <a:graphic>
          <a:graphicData uri="http://schemas.openxmlformats.org/drawingml/2006/table">
            <a:tbl>
              <a:tblPr/>
              <a:tblGrid>
                <a:gridCol w="417368">
                  <a:extLst>
                    <a:ext uri="{9D8B030D-6E8A-4147-A177-3AD203B41FA5}">
                      <a16:colId xmlns:a16="http://schemas.microsoft.com/office/drawing/2014/main" val="938457732"/>
                    </a:ext>
                  </a:extLst>
                </a:gridCol>
                <a:gridCol w="280590">
                  <a:extLst>
                    <a:ext uri="{9D8B030D-6E8A-4147-A177-3AD203B41FA5}">
                      <a16:colId xmlns:a16="http://schemas.microsoft.com/office/drawing/2014/main" val="3590016739"/>
                    </a:ext>
                  </a:extLst>
                </a:gridCol>
                <a:gridCol w="718353">
                  <a:extLst>
                    <a:ext uri="{9D8B030D-6E8A-4147-A177-3AD203B41FA5}">
                      <a16:colId xmlns:a16="http://schemas.microsoft.com/office/drawing/2014/main" val="1743411633"/>
                    </a:ext>
                  </a:extLst>
                </a:gridCol>
                <a:gridCol w="789239">
                  <a:extLst>
                    <a:ext uri="{9D8B030D-6E8A-4147-A177-3AD203B41FA5}">
                      <a16:colId xmlns:a16="http://schemas.microsoft.com/office/drawing/2014/main" val="1013081117"/>
                    </a:ext>
                  </a:extLst>
                </a:gridCol>
                <a:gridCol w="3807524">
                  <a:extLst>
                    <a:ext uri="{9D8B030D-6E8A-4147-A177-3AD203B41FA5}">
                      <a16:colId xmlns:a16="http://schemas.microsoft.com/office/drawing/2014/main" val="1452946109"/>
                    </a:ext>
                  </a:extLst>
                </a:gridCol>
                <a:gridCol w="1748224">
                  <a:extLst>
                    <a:ext uri="{9D8B030D-6E8A-4147-A177-3AD203B41FA5}">
                      <a16:colId xmlns:a16="http://schemas.microsoft.com/office/drawing/2014/main" val="1825341742"/>
                    </a:ext>
                  </a:extLst>
                </a:gridCol>
                <a:gridCol w="1479672">
                  <a:extLst>
                    <a:ext uri="{9D8B030D-6E8A-4147-A177-3AD203B41FA5}">
                      <a16:colId xmlns:a16="http://schemas.microsoft.com/office/drawing/2014/main" val="2507624075"/>
                    </a:ext>
                  </a:extLst>
                </a:gridCol>
                <a:gridCol w="1206883">
                  <a:extLst>
                    <a:ext uri="{9D8B030D-6E8A-4147-A177-3AD203B41FA5}">
                      <a16:colId xmlns:a16="http://schemas.microsoft.com/office/drawing/2014/main" val="3934609451"/>
                    </a:ext>
                  </a:extLst>
                </a:gridCol>
                <a:gridCol w="970438">
                  <a:extLst>
                    <a:ext uri="{9D8B030D-6E8A-4147-A177-3AD203B41FA5}">
                      <a16:colId xmlns:a16="http://schemas.microsoft.com/office/drawing/2014/main" val="2111536408"/>
                    </a:ext>
                  </a:extLst>
                </a:gridCol>
                <a:gridCol w="42188">
                  <a:extLst>
                    <a:ext uri="{9D8B030D-6E8A-4147-A177-3AD203B41FA5}">
                      <a16:colId xmlns:a16="http://schemas.microsoft.com/office/drawing/2014/main" val="2211161002"/>
                    </a:ext>
                  </a:extLst>
                </a:gridCol>
              </a:tblGrid>
              <a:tr h="269886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Pripomienkový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Slovak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91131"/>
                  </a:ext>
                </a:extLst>
              </a:tr>
              <a:tr h="387102"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87862"/>
                  </a:ext>
                </a:extLst>
              </a:tr>
              <a:tr h="30004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3127"/>
                  </a:ext>
                </a:extLst>
              </a:tr>
              <a:tr h="3000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208388"/>
                  </a:ext>
                </a:extLst>
              </a:tr>
              <a:tr h="46612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Slovensko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POSTUP 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MERATEĽNÉ UKZOVATELE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súlade s pripomienkou ÚHP, doplniť do Merateľných ukazovateľov: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vybavení registrácie PZS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ukončenie platnosti PZS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vybavení registrácie ZPR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ukončení platnosti ZPR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vybavení registrácie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(novorodenci) a ukončenia platnosti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vybavení registrácie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(cudzinci)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vybavení registrácie PPV (PZS alebo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InaOrg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ZPR) a končenia platnosti PPV (PZS alebo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InaOrg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ZPR)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⁃ Počet vybavení registrácie KV (PZS a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 ukončenia platnosti KV (PZS a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registrácia zmluvných vzťahov (ZP a PZS) a ukončenia platnosti zmluvných vzťahov (ZP a PZS) a registrácia poistných vzťahov (ZP a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a končenia platnosti poistných vzťahov (ZP a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PrZS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za rok v skrátenom čase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aby bolo možné sledovať napĺňanie prínosov počas prevádzky systému.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jednotlivých MU budú doplnené do projektovej dokumentácie.</a:t>
                      </a:r>
                    </a:p>
                    <a:p>
                      <a:pPr algn="l" fontAlgn="ctr"/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Projektový zámer , bod 3.4.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CIELE PROJEKTU A MERATEĽNÉ UKAZOVATELE 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sk-SK" sz="1000" b="1" i="1" u="none" strike="noStrike" kern="12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sk-SK" sz="1000" dirty="0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Zásadná na zapracovanie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79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13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21124"/>
              </p:ext>
            </p:extLst>
          </p:nvPr>
        </p:nvGraphicFramePr>
        <p:xfrm>
          <a:off x="647700" y="462378"/>
          <a:ext cx="11460479" cy="5927712"/>
        </p:xfrm>
        <a:graphic>
          <a:graphicData uri="http://schemas.openxmlformats.org/drawingml/2006/table">
            <a:tbl>
              <a:tblPr/>
              <a:tblGrid>
                <a:gridCol w="417368">
                  <a:extLst>
                    <a:ext uri="{9D8B030D-6E8A-4147-A177-3AD203B41FA5}">
                      <a16:colId xmlns:a16="http://schemas.microsoft.com/office/drawing/2014/main" val="938457732"/>
                    </a:ext>
                  </a:extLst>
                </a:gridCol>
                <a:gridCol w="280590">
                  <a:extLst>
                    <a:ext uri="{9D8B030D-6E8A-4147-A177-3AD203B41FA5}">
                      <a16:colId xmlns:a16="http://schemas.microsoft.com/office/drawing/2014/main" val="3590016739"/>
                    </a:ext>
                  </a:extLst>
                </a:gridCol>
                <a:gridCol w="718353">
                  <a:extLst>
                    <a:ext uri="{9D8B030D-6E8A-4147-A177-3AD203B41FA5}">
                      <a16:colId xmlns:a16="http://schemas.microsoft.com/office/drawing/2014/main" val="1743411633"/>
                    </a:ext>
                  </a:extLst>
                </a:gridCol>
                <a:gridCol w="789239">
                  <a:extLst>
                    <a:ext uri="{9D8B030D-6E8A-4147-A177-3AD203B41FA5}">
                      <a16:colId xmlns:a16="http://schemas.microsoft.com/office/drawing/2014/main" val="1013081117"/>
                    </a:ext>
                  </a:extLst>
                </a:gridCol>
                <a:gridCol w="3807524">
                  <a:extLst>
                    <a:ext uri="{9D8B030D-6E8A-4147-A177-3AD203B41FA5}">
                      <a16:colId xmlns:a16="http://schemas.microsoft.com/office/drawing/2014/main" val="1452946109"/>
                    </a:ext>
                  </a:extLst>
                </a:gridCol>
                <a:gridCol w="1748224">
                  <a:extLst>
                    <a:ext uri="{9D8B030D-6E8A-4147-A177-3AD203B41FA5}">
                      <a16:colId xmlns:a16="http://schemas.microsoft.com/office/drawing/2014/main" val="1825341742"/>
                    </a:ext>
                  </a:extLst>
                </a:gridCol>
                <a:gridCol w="1479672">
                  <a:extLst>
                    <a:ext uri="{9D8B030D-6E8A-4147-A177-3AD203B41FA5}">
                      <a16:colId xmlns:a16="http://schemas.microsoft.com/office/drawing/2014/main" val="2507624075"/>
                    </a:ext>
                  </a:extLst>
                </a:gridCol>
                <a:gridCol w="1206883">
                  <a:extLst>
                    <a:ext uri="{9D8B030D-6E8A-4147-A177-3AD203B41FA5}">
                      <a16:colId xmlns:a16="http://schemas.microsoft.com/office/drawing/2014/main" val="3934609451"/>
                    </a:ext>
                  </a:extLst>
                </a:gridCol>
                <a:gridCol w="970438">
                  <a:extLst>
                    <a:ext uri="{9D8B030D-6E8A-4147-A177-3AD203B41FA5}">
                      <a16:colId xmlns:a16="http://schemas.microsoft.com/office/drawing/2014/main" val="2111536408"/>
                    </a:ext>
                  </a:extLst>
                </a:gridCol>
                <a:gridCol w="42188">
                  <a:extLst>
                    <a:ext uri="{9D8B030D-6E8A-4147-A177-3AD203B41FA5}">
                      <a16:colId xmlns:a16="http://schemas.microsoft.com/office/drawing/2014/main" val="2211161002"/>
                    </a:ext>
                  </a:extLst>
                </a:gridCol>
              </a:tblGrid>
              <a:tr h="269886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Pripomienkový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Slovak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91131"/>
                  </a:ext>
                </a:extLst>
              </a:tr>
              <a:tr h="387102"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87862"/>
                  </a:ext>
                </a:extLst>
              </a:tr>
              <a:tr h="30004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3127"/>
                  </a:ext>
                </a:extLst>
              </a:tr>
              <a:tr h="3000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208388"/>
                  </a:ext>
                </a:extLst>
              </a:tr>
              <a:tr h="46612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Slovensko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POSTUP 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MERATEĽNÉ BIZNIS PRÍNOS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Deklarované zmeny sa majú dotknúť viacerých ďalších organizácií podieľajúcich sa na riešených procesoch. V projektovej dokumentácii je potrebné doplniť akým spôsobom bude zaistená ich podpora, alebo spolupráca na realizácii plánovaných zmien.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MZ SR zabezpečilo formou uzatvorenia memoránd medzi NCZI a dotknutými organizáciami podporu pre spoluprácu a realizáciu plánovaných zmien. </a:t>
                      </a:r>
                      <a:r>
                        <a:rPr lang="sk-SK" sz="10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zapracovaná informácia v časti: Projektový zámer, Bod  3.3. ZAINTERESOVANÉ STRANY/STAKEHOLDERI </a:t>
                      </a:r>
                    </a:p>
                    <a:p>
                      <a:pPr algn="l" fontAlgn="ctr"/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endParaRPr lang="sk-SK" sz="1000" dirty="0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Zásadná na zapracovanie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79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71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0330"/>
              </p:ext>
            </p:extLst>
          </p:nvPr>
        </p:nvGraphicFramePr>
        <p:xfrm>
          <a:off x="647700" y="462378"/>
          <a:ext cx="11460479" cy="5927712"/>
        </p:xfrm>
        <a:graphic>
          <a:graphicData uri="http://schemas.openxmlformats.org/drawingml/2006/table">
            <a:tbl>
              <a:tblPr/>
              <a:tblGrid>
                <a:gridCol w="417368">
                  <a:extLst>
                    <a:ext uri="{9D8B030D-6E8A-4147-A177-3AD203B41FA5}">
                      <a16:colId xmlns:a16="http://schemas.microsoft.com/office/drawing/2014/main" val="938457732"/>
                    </a:ext>
                  </a:extLst>
                </a:gridCol>
                <a:gridCol w="280590">
                  <a:extLst>
                    <a:ext uri="{9D8B030D-6E8A-4147-A177-3AD203B41FA5}">
                      <a16:colId xmlns:a16="http://schemas.microsoft.com/office/drawing/2014/main" val="3590016739"/>
                    </a:ext>
                  </a:extLst>
                </a:gridCol>
                <a:gridCol w="718353">
                  <a:extLst>
                    <a:ext uri="{9D8B030D-6E8A-4147-A177-3AD203B41FA5}">
                      <a16:colId xmlns:a16="http://schemas.microsoft.com/office/drawing/2014/main" val="1743411633"/>
                    </a:ext>
                  </a:extLst>
                </a:gridCol>
                <a:gridCol w="789239">
                  <a:extLst>
                    <a:ext uri="{9D8B030D-6E8A-4147-A177-3AD203B41FA5}">
                      <a16:colId xmlns:a16="http://schemas.microsoft.com/office/drawing/2014/main" val="1013081117"/>
                    </a:ext>
                  </a:extLst>
                </a:gridCol>
                <a:gridCol w="3807524">
                  <a:extLst>
                    <a:ext uri="{9D8B030D-6E8A-4147-A177-3AD203B41FA5}">
                      <a16:colId xmlns:a16="http://schemas.microsoft.com/office/drawing/2014/main" val="1452946109"/>
                    </a:ext>
                  </a:extLst>
                </a:gridCol>
                <a:gridCol w="1748224">
                  <a:extLst>
                    <a:ext uri="{9D8B030D-6E8A-4147-A177-3AD203B41FA5}">
                      <a16:colId xmlns:a16="http://schemas.microsoft.com/office/drawing/2014/main" val="1825341742"/>
                    </a:ext>
                  </a:extLst>
                </a:gridCol>
                <a:gridCol w="1479672">
                  <a:extLst>
                    <a:ext uri="{9D8B030D-6E8A-4147-A177-3AD203B41FA5}">
                      <a16:colId xmlns:a16="http://schemas.microsoft.com/office/drawing/2014/main" val="2507624075"/>
                    </a:ext>
                  </a:extLst>
                </a:gridCol>
                <a:gridCol w="1206883">
                  <a:extLst>
                    <a:ext uri="{9D8B030D-6E8A-4147-A177-3AD203B41FA5}">
                      <a16:colId xmlns:a16="http://schemas.microsoft.com/office/drawing/2014/main" val="3934609451"/>
                    </a:ext>
                  </a:extLst>
                </a:gridCol>
                <a:gridCol w="970438">
                  <a:extLst>
                    <a:ext uri="{9D8B030D-6E8A-4147-A177-3AD203B41FA5}">
                      <a16:colId xmlns:a16="http://schemas.microsoft.com/office/drawing/2014/main" val="2111536408"/>
                    </a:ext>
                  </a:extLst>
                </a:gridCol>
                <a:gridCol w="42188">
                  <a:extLst>
                    <a:ext uri="{9D8B030D-6E8A-4147-A177-3AD203B41FA5}">
                      <a16:colId xmlns:a16="http://schemas.microsoft.com/office/drawing/2014/main" val="2211161002"/>
                    </a:ext>
                  </a:extLst>
                </a:gridCol>
              </a:tblGrid>
              <a:tr h="269886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Pripomienkový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Slovak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91131"/>
                  </a:ext>
                </a:extLst>
              </a:tr>
              <a:tr h="387102"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87862"/>
                  </a:ext>
                </a:extLst>
              </a:tr>
              <a:tr h="30004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3127"/>
                  </a:ext>
                </a:extLst>
              </a:tr>
              <a:tr h="3000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208388"/>
                  </a:ext>
                </a:extLst>
              </a:tr>
              <a:tr h="46612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Slovensko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PRÍSPEVOK K INFORMATIZÁCII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 projekte je potrebné doplniť riešenia a potrebné úpravy IS u iných správcov ako NCZI. 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 projektovej dokumentácii je potrebné doplniť a popísať etapu migrácie.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 projektovej dokumentácii je potrebné doplniť aké údaje budú zverejňované ako 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OpenData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jednoznačne definovať požiadavky na 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OpenAPI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Vzhľadom na plánovanú proprietárnu architektúru systémov rezortu zdravotníctva je vysoké riziko, že tento koncept nebude systematicky realizovaný. 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doplniť do projektovej dokumentácie a požiadaviek na funkcie systému prístup k údajom pomocou konceptu My 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 projektovej dokumentácii je potrebné odstrániť rozpor, keď v viacerých kapitolách sa uvádza, že údaje budú referenčné a v ďalšej, že sa nepredpokladá vyhlásenie objektov evidencie za referenčné.</a:t>
                      </a:r>
                      <a:endParaRPr lang="sk-SK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"Potrebné úpravy IS u iných správcov ako NCZI vzniknú až počas projektovej aktivity Analýza a návrh riešenia. </a:t>
                      </a: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zapracovaná informácia v časti: Projektový zámer, Bod  3.3. ZAINTERESOVANÉ STRANY/STAKEHOLDERI </a:t>
                      </a:r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projektovej dokumentácii budú doplnené požiadavky na etapu migrácie.</a:t>
                      </a:r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Projektový zámer , bod 4 .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Požadované výstupy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sk-SK" sz="1000" b="1" i="1" u="none" strike="noStrike" kern="12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ctr"/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Požiadavky na implementáciu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OpenAPI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sú definované v projektovom zámere v časti 3.1. Manažérske zhrnutie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PRÍSTUP K PROJEKTU; bod ´4.5.. Otvorené údaje )</a:t>
                      </a:r>
                    </a:p>
                    <a:p>
                      <a:pPr algn="l" fontAlgn="ctr"/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 OPE v čase kreovania (2018/2019) neriešil prístup k údajom pomocou konceptu My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tieto požiadavky neboli ani zakomponované do VO (keďže neboli v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pôvodnej štúdie uskutočniteľnosti su_198). Požiadavky na prístup k údajom pomocou konceptu Ma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budú riešené vo fáze rozvoja IS OPE.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PRÍSTUP K PROJEKTU; bod ´4.4. Referenčné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údaje, 4.4.1. Objekty evidencie z pohľadu procesu )</a:t>
                      </a:r>
                    </a:p>
                    <a:p>
                      <a:pPr algn="l" fontAlgn="ctr"/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OPE má v pláne pracovať s referenčnými registrami RFO a RPO, ktoré sú v </a:t>
                      </a:r>
                      <a:r>
                        <a:rPr lang="sk-SK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projektu a plánuje ich distribuovať pre ostatné organizácie cez rozhranie výmeny údajov, administratívne registre, ktorých optimalizácia je predmetom projektu sa nepredpokladá vyhlásenie objektov evidencie za referenčné.„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PRÍSTUP K PROJEKTU; bod ´4.7. Moje údaje)</a:t>
                      </a:r>
                    </a:p>
                    <a:p>
                      <a:endParaRPr lang="sk-SK" sz="1000" dirty="0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Zásadná na zapracovanie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79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66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502282"/>
              </p:ext>
            </p:extLst>
          </p:nvPr>
        </p:nvGraphicFramePr>
        <p:xfrm>
          <a:off x="647700" y="462378"/>
          <a:ext cx="11460479" cy="5927712"/>
        </p:xfrm>
        <a:graphic>
          <a:graphicData uri="http://schemas.openxmlformats.org/drawingml/2006/table">
            <a:tbl>
              <a:tblPr/>
              <a:tblGrid>
                <a:gridCol w="417368">
                  <a:extLst>
                    <a:ext uri="{9D8B030D-6E8A-4147-A177-3AD203B41FA5}">
                      <a16:colId xmlns:a16="http://schemas.microsoft.com/office/drawing/2014/main" val="938457732"/>
                    </a:ext>
                  </a:extLst>
                </a:gridCol>
                <a:gridCol w="280590">
                  <a:extLst>
                    <a:ext uri="{9D8B030D-6E8A-4147-A177-3AD203B41FA5}">
                      <a16:colId xmlns:a16="http://schemas.microsoft.com/office/drawing/2014/main" val="3590016739"/>
                    </a:ext>
                  </a:extLst>
                </a:gridCol>
                <a:gridCol w="718353">
                  <a:extLst>
                    <a:ext uri="{9D8B030D-6E8A-4147-A177-3AD203B41FA5}">
                      <a16:colId xmlns:a16="http://schemas.microsoft.com/office/drawing/2014/main" val="1743411633"/>
                    </a:ext>
                  </a:extLst>
                </a:gridCol>
                <a:gridCol w="789239">
                  <a:extLst>
                    <a:ext uri="{9D8B030D-6E8A-4147-A177-3AD203B41FA5}">
                      <a16:colId xmlns:a16="http://schemas.microsoft.com/office/drawing/2014/main" val="1013081117"/>
                    </a:ext>
                  </a:extLst>
                </a:gridCol>
                <a:gridCol w="3807524">
                  <a:extLst>
                    <a:ext uri="{9D8B030D-6E8A-4147-A177-3AD203B41FA5}">
                      <a16:colId xmlns:a16="http://schemas.microsoft.com/office/drawing/2014/main" val="1452946109"/>
                    </a:ext>
                  </a:extLst>
                </a:gridCol>
                <a:gridCol w="1748224">
                  <a:extLst>
                    <a:ext uri="{9D8B030D-6E8A-4147-A177-3AD203B41FA5}">
                      <a16:colId xmlns:a16="http://schemas.microsoft.com/office/drawing/2014/main" val="1825341742"/>
                    </a:ext>
                  </a:extLst>
                </a:gridCol>
                <a:gridCol w="1479672">
                  <a:extLst>
                    <a:ext uri="{9D8B030D-6E8A-4147-A177-3AD203B41FA5}">
                      <a16:colId xmlns:a16="http://schemas.microsoft.com/office/drawing/2014/main" val="2507624075"/>
                    </a:ext>
                  </a:extLst>
                </a:gridCol>
                <a:gridCol w="1206883">
                  <a:extLst>
                    <a:ext uri="{9D8B030D-6E8A-4147-A177-3AD203B41FA5}">
                      <a16:colId xmlns:a16="http://schemas.microsoft.com/office/drawing/2014/main" val="3934609451"/>
                    </a:ext>
                  </a:extLst>
                </a:gridCol>
                <a:gridCol w="970438">
                  <a:extLst>
                    <a:ext uri="{9D8B030D-6E8A-4147-A177-3AD203B41FA5}">
                      <a16:colId xmlns:a16="http://schemas.microsoft.com/office/drawing/2014/main" val="2111536408"/>
                    </a:ext>
                  </a:extLst>
                </a:gridCol>
                <a:gridCol w="42188">
                  <a:extLst>
                    <a:ext uri="{9D8B030D-6E8A-4147-A177-3AD203B41FA5}">
                      <a16:colId xmlns:a16="http://schemas.microsoft.com/office/drawing/2014/main" val="2211161002"/>
                    </a:ext>
                  </a:extLst>
                </a:gridCol>
              </a:tblGrid>
              <a:tr h="269886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Pripomienkový 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Slovak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91131"/>
                  </a:ext>
                </a:extLst>
              </a:tr>
              <a:tr h="387102"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87862"/>
                  </a:ext>
                </a:extLst>
              </a:tr>
              <a:tr h="300041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3127"/>
                  </a:ext>
                </a:extLst>
              </a:tr>
              <a:tr h="300041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208388"/>
                  </a:ext>
                </a:extLst>
              </a:tr>
              <a:tr h="466125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Slovensko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KALKULÁCIA EFEKTÍVNOSTI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Kalkulácia nákladov na projekt je neúplná. Do kalkulácie nákladov je potrebné doplniť náklady na zmeny procesov a IS u iných správcov ako NCZI.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Z kalkulácie nákladov nie je zrejmé, aká je cena projektu. 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⁃ V 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MetaIS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je uvedená cena 2 042 402 Eur.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⁃ V BC_CBA je uvedená cena (1. a 2. etapa spolu) 3 978 412 Eur.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⁃ V Zámere národného projektu je uvedená cena 2 062 493 Eur.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⁃ V informácii o výsledku vyhodnotenia ponúk verejného obstarávania (ponuka JUMP soft, a. s) je uvedená cena 3 946 850 Eur.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v celej projektovej dokumentácii a Zámere národného projektu doplniť nekalkulované položky, aktualizovať skutočnú celkovú cenu za projekt a aktualizovať kalkuláciu efektívnosti projektu.</a:t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doplniť do projektovej dokumentácie a Zámeru národného projektu doplniť informáciu o uzavretí  Zmluvy o uzavretí budúcich zmlúv medzi NCZI a JUMP soft, a. s., ktorej predmetom je záujem uzatvoriť zmluvy k zákazke „Online procesy 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eZdravia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(VS)“ a záväzkami NCZI, ktoré z nej vyplývajú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  <a:p>
                      <a:pPr algn="l" fontAlgn="ctr"/>
                      <a:endParaRPr lang="sk-SK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Aktivita k uzavretiu memoránd o spolupráci bola koordinovaná Ministerstvom zdravotníctva ako ich zriaďovateľom. </a:t>
                      </a:r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zapracovaná informácia v časti: Projektový zámer, Bod  3.3. ZAINTERESOVANÉ STRANY/STAKEHOLDERI </a:t>
                      </a:r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2 042 402 EUR je</a:t>
                      </a:r>
                      <a:r>
                        <a:rPr lang="sk-SK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esprávna</a:t>
                      </a:r>
                      <a:r>
                        <a:rPr lang="sk-SK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(požiadané o úpravu v META IS)</a:t>
                      </a: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suma   </a:t>
                      </a:r>
                      <a:r>
                        <a:rPr lang="sk-SK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2 062 493 EUR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 je v súlade s CBA analýzou a projektovou dokumentáciou.</a:t>
                      </a: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 BC_CBA je uvedená cena (1. a 2. etapa spolu) 3 978 412 Eur  </a:t>
                      </a:r>
                      <a:r>
                        <a:rPr lang="sk-SK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tejto sume sú už zarátané aj vybrané prevádzkové náklady</a:t>
                      </a: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informácii o výsledku vyhodnotenia ponúk verejného obstarávania (ponuka JUMP soft, a. s) je uvedená celková suma 3 946 850 Eur. </a:t>
                      </a: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(v tejto sume sú zarátané aj prevádzkové náklady na 5 rokov a je bez DPH;)</a:t>
                      </a:r>
                    </a:p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zapracovaná informácia v časti:  CBA)</a:t>
                      </a:r>
                    </a:p>
                    <a:p>
                      <a:pPr algn="l" fontAlgn="ctr"/>
                      <a:endParaRPr lang="sk-SK" sz="1000" b="1" i="1" u="none" strike="noStrike" kern="1200" dirty="0" smtClean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Doplnená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infromváia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 Zmluve o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budúcj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zmluve so spoločnosťou JUMP soft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a.s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 fontAlgn="ctr"/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Zámer projektu,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Bod 12. Rozpočet)</a:t>
                      </a:r>
                      <a:endParaRPr lang="sk-SK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sk-SK" sz="1000" dirty="0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Zásadná na zapracovanie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8795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976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6979F-2C02-8FD9-ADA7-4829D1D8C4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3037" y="679268"/>
            <a:ext cx="9144000" cy="2992581"/>
          </a:xfrm>
        </p:spPr>
        <p:txBody>
          <a:bodyPr lIns="91440" tIns="45720" rIns="91440" bIns="45720" anchor="b"/>
          <a:lstStyle/>
          <a:p>
            <a:r>
              <a:rPr lang="en-US" dirty="0">
                <a:latin typeface="Arial"/>
                <a:cs typeface="Arial"/>
              </a:rPr>
              <a:t>            </a:t>
            </a:r>
            <a:r>
              <a:rPr lang="en-US" dirty="0" err="1">
                <a:latin typeface="Arial"/>
                <a:cs typeface="Arial"/>
              </a:rPr>
              <a:t>Ďakujem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79891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90D15-1B1A-B9BA-6FAF-D63086E7F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6412" y="207081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latin typeface="Arial"/>
                <a:cs typeface="Arial"/>
              </a:rPr>
              <a:t>Komisia Program Slovensko 2021 – 2027</a:t>
            </a:r>
            <a:br>
              <a:rPr lang="sk-SK" dirty="0" smtClean="0">
                <a:latin typeface="Arial"/>
                <a:cs typeface="Arial"/>
              </a:rPr>
            </a:br>
            <a:r>
              <a:rPr lang="sk-SK" dirty="0" smtClean="0">
                <a:latin typeface="Arial"/>
                <a:cs typeface="Arial"/>
              </a:rPr>
              <a:t>22.09.2023</a:t>
            </a:r>
            <a:endParaRPr lang="en-US" dirty="0"/>
          </a:p>
        </p:txBody>
      </p:sp>
      <p:sp>
        <p:nvSpPr>
          <p:cNvPr id="3" name="BlokTextu 2"/>
          <p:cNvSpPr txBox="1"/>
          <p:nvPr/>
        </p:nvSpPr>
        <p:spPr>
          <a:xfrm>
            <a:off x="8341895" y="6296525"/>
            <a:ext cx="368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Vypracovala: Mgr. </a:t>
            </a:r>
            <a:r>
              <a:rPr lang="sk-SK" dirty="0" err="1" smtClean="0"/>
              <a:t>Liiana</a:t>
            </a:r>
            <a:r>
              <a:rPr lang="sk-SK" dirty="0" smtClean="0"/>
              <a:t> Meňhartová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432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4E124-F985-144D-89E1-36600C2A67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b"/>
          <a:lstStyle/>
          <a:p>
            <a:r>
              <a:rPr lang="sk-SK" sz="3200" dirty="0">
                <a:latin typeface="Arial"/>
                <a:cs typeface="Arial"/>
              </a:rPr>
              <a:t>Program: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2D1C90-DE3B-6648-B867-296EFEB872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3039" y="2140492"/>
            <a:ext cx="7588850" cy="3662058"/>
          </a:xfrm>
        </p:spPr>
        <p:txBody>
          <a:bodyPr lIns="91440" tIns="45720" rIns="91440" bIns="45720" anchor="t"/>
          <a:lstStyle/>
          <a:p>
            <a:pPr marL="457200" indent="-457200">
              <a:buFont typeface="+mj-lt"/>
              <a:buAutoNum type="arabicPeriod"/>
            </a:pPr>
            <a:r>
              <a:rPr lang="sk-SK" sz="1600" b="0" dirty="0">
                <a:latin typeface="Arial"/>
                <a:cs typeface="Arial"/>
              </a:rPr>
              <a:t>Cieľ projektu </a:t>
            </a:r>
            <a:r>
              <a:rPr lang="sk-SK" sz="1600" b="0" dirty="0" err="1">
                <a:latin typeface="Arial"/>
                <a:cs typeface="Arial"/>
              </a:rPr>
              <a:t>OPe</a:t>
            </a:r>
            <a:endParaRPr lang="sk-SK" sz="1600" b="0" dirty="0">
              <a:latin typeface="Arial"/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sk-SK" sz="1600" b="0" dirty="0" smtClean="0">
                <a:latin typeface="Arial"/>
                <a:cs typeface="Arial"/>
              </a:rPr>
              <a:t>Informácie </a:t>
            </a:r>
            <a:r>
              <a:rPr lang="sk-SK" sz="1600" b="0" dirty="0">
                <a:latin typeface="Arial"/>
                <a:cs typeface="Arial"/>
              </a:rPr>
              <a:t>o projekte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1600" b="0" dirty="0" smtClean="0">
                <a:latin typeface="Arial"/>
                <a:cs typeface="Arial"/>
              </a:rPr>
              <a:t>Prehľad </a:t>
            </a:r>
            <a:r>
              <a:rPr lang="sk-SK" sz="1600" b="0" dirty="0">
                <a:latin typeface="Arial"/>
                <a:cs typeface="Arial"/>
              </a:rPr>
              <a:t>udalostí projektu </a:t>
            </a:r>
          </a:p>
          <a:p>
            <a:pPr marL="457200" indent="-457200">
              <a:buFont typeface="Calibri Light" panose="020F0302020204030204"/>
              <a:buAutoNum type="arabicPeriod"/>
            </a:pPr>
            <a:r>
              <a:rPr lang="sk-SK" sz="1600" b="0" dirty="0" smtClean="0">
                <a:latin typeface="Arial"/>
                <a:cs typeface="Arial"/>
              </a:rPr>
              <a:t>Status k zapracovaniu pripomienok</a:t>
            </a:r>
          </a:p>
          <a:p>
            <a:pPr lvl="1"/>
            <a:r>
              <a:rPr lang="sk-SK" sz="1600" dirty="0" smtClean="0">
                <a:solidFill>
                  <a:srgbClr val="000000"/>
                </a:solidFill>
                <a:latin typeface="Arial"/>
                <a:cs typeface="Arial"/>
              </a:rPr>
              <a:t>6.1</a:t>
            </a:r>
            <a:r>
              <a:rPr lang="sk-SK" sz="1600" dirty="0">
                <a:solidFill>
                  <a:srgbClr val="000000"/>
                </a:solidFill>
                <a:latin typeface="Arial"/>
                <a:cs typeface="Arial"/>
              </a:rPr>
              <a:t>. Pripomienkový list MF </a:t>
            </a:r>
            <a:r>
              <a:rPr lang="sk-SK" sz="1600" dirty="0" smtClean="0">
                <a:solidFill>
                  <a:srgbClr val="000000"/>
                </a:solidFill>
                <a:latin typeface="Arial"/>
                <a:cs typeface="Arial"/>
              </a:rPr>
              <a:t>SR</a:t>
            </a:r>
          </a:p>
          <a:p>
            <a:pPr lvl="1"/>
            <a:r>
              <a:rPr lang="sk-SK" sz="1600" dirty="0" smtClean="0">
                <a:solidFill>
                  <a:srgbClr val="000000"/>
                </a:solidFill>
                <a:latin typeface="Arial"/>
                <a:cs typeface="Arial"/>
              </a:rPr>
              <a:t>          6.2. Pripomienkový </a:t>
            </a:r>
            <a:r>
              <a:rPr lang="sk-SK" sz="1600" dirty="0">
                <a:solidFill>
                  <a:srgbClr val="000000"/>
                </a:solidFill>
                <a:latin typeface="Arial"/>
                <a:cs typeface="Arial"/>
              </a:rPr>
              <a:t>list Slovak </a:t>
            </a:r>
            <a:r>
              <a:rPr lang="sk-SK" sz="1600" dirty="0" err="1">
                <a:solidFill>
                  <a:srgbClr val="000000"/>
                </a:solidFill>
                <a:latin typeface="Arial"/>
                <a:cs typeface="Arial"/>
              </a:rPr>
              <a:t>Digital</a:t>
            </a:r>
            <a:r>
              <a:rPr lang="sk-SK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sk-SK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lvl="2"/>
            <a:endParaRPr lang="sk-SK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7200">
              <a:buFont typeface="Calibri Light" panose="020F0302020204030204"/>
              <a:buAutoNum type="arabicPeriod"/>
            </a:pPr>
            <a:endParaRPr lang="sk-SK" sz="1600" b="0" dirty="0">
              <a:latin typeface="Arial"/>
              <a:cs typeface="Arial"/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172290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D596-B1D4-C14A-9ED1-70173614C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008" y="708451"/>
            <a:ext cx="9144000" cy="914400"/>
          </a:xfrm>
        </p:spPr>
        <p:txBody>
          <a:bodyPr lIns="91440" tIns="45720" rIns="91440" bIns="45720" anchor="b"/>
          <a:lstStyle/>
          <a:p>
            <a:r>
              <a:rPr lang="sk-SK" sz="3200" dirty="0" smtClean="0">
                <a:latin typeface="Arial"/>
                <a:cs typeface="Arial"/>
              </a:rPr>
              <a:t>1. </a:t>
            </a:r>
            <a:r>
              <a:rPr lang="sk-SK" sz="3200" dirty="0">
                <a:latin typeface="Arial"/>
                <a:cs typeface="Arial"/>
              </a:rPr>
              <a:t>Cieľ projektu OPE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CC29F2A-CC8D-48FB-8229-A9AB4060F6D3}"/>
              </a:ext>
            </a:extLst>
          </p:cNvPr>
          <p:cNvSpPr txBox="1">
            <a:spLocks/>
          </p:cNvSpPr>
          <p:nvPr/>
        </p:nvSpPr>
        <p:spPr>
          <a:xfrm>
            <a:off x="957009" y="1965158"/>
            <a:ext cx="10529138" cy="4572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400" b="0" dirty="0" smtClean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400" b="0" dirty="0" smtClean="0">
                <a:latin typeface="Arial"/>
                <a:cs typeface="Arial"/>
              </a:rPr>
              <a:t>Projekt </a:t>
            </a:r>
            <a:r>
              <a:rPr lang="sk-SK" sz="1400" b="0" dirty="0">
                <a:latin typeface="Arial"/>
                <a:cs typeface="Arial"/>
              </a:rPr>
              <a:t>Online procesy - </a:t>
            </a:r>
            <a:r>
              <a:rPr lang="sk-SK" sz="1400" b="0" dirty="0" err="1">
                <a:latin typeface="Arial"/>
                <a:cs typeface="Arial"/>
              </a:rPr>
              <a:t>ezdravie</a:t>
            </a:r>
            <a:r>
              <a:rPr lang="sk-SK" sz="1400" b="0" dirty="0">
                <a:latin typeface="Arial"/>
                <a:cs typeface="Arial"/>
              </a:rPr>
              <a:t>  je navrhnutý tak, že celá oblasť problematiky, ktorá je predmetom projektu, je vo výlučnej kompetencii Ministerstva zdravotníctva SR a NCZI kompetencie a pôsobnosť ustanovuje § 12 zákona č. 153/2013 Z. z.  </a:t>
            </a:r>
            <a:endParaRPr lang="sk-SK" sz="1400" b="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400" b="0" dirty="0" smtClean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400" b="0" dirty="0" smtClean="0">
                <a:latin typeface="Arial"/>
                <a:cs typeface="Arial"/>
              </a:rPr>
              <a:t>Projekt </a:t>
            </a:r>
            <a:r>
              <a:rPr lang="sk-SK" sz="1400" b="0" dirty="0">
                <a:latin typeface="Arial"/>
                <a:cs typeface="Arial"/>
              </a:rPr>
              <a:t>OPE je „nasledovníkom“ projektu „Online procesy </a:t>
            </a:r>
            <a:r>
              <a:rPr lang="sk-SK" sz="1400" b="0" dirty="0" err="1">
                <a:latin typeface="Arial"/>
                <a:cs typeface="Arial"/>
              </a:rPr>
              <a:t>eZdravia</a:t>
            </a:r>
            <a:r>
              <a:rPr lang="sk-SK" sz="1400" b="0" dirty="0" smtClean="0">
                <a:latin typeface="Arial"/>
                <a:cs typeface="Arial"/>
              </a:rPr>
              <a:t>“,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400" b="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sk-SK" sz="1400" b="0" dirty="0">
                <a:latin typeface="Arial"/>
                <a:cs typeface="Arial"/>
              </a:rPr>
              <a:t>Aktivity projektu pre zabezpečenie online konsolidovaných služieb napomôžu k optimalizácii existujúcich aj nových procesov </a:t>
            </a:r>
            <a:r>
              <a:rPr lang="sk-SK" sz="1400" b="0" dirty="0" smtClean="0">
                <a:latin typeface="Arial"/>
                <a:cs typeface="Arial"/>
              </a:rPr>
              <a:t>                     na </a:t>
            </a:r>
            <a:r>
              <a:rPr lang="sk-SK" sz="1400" b="0" dirty="0" err="1">
                <a:latin typeface="Arial"/>
                <a:cs typeface="Arial"/>
              </a:rPr>
              <a:t>backende</a:t>
            </a:r>
            <a:r>
              <a:rPr lang="sk-SK" sz="1400" b="0" dirty="0">
                <a:latin typeface="Arial"/>
                <a:cs typeface="Arial"/>
              </a:rPr>
              <a:t> s cieľom optimalizovať </a:t>
            </a:r>
            <a:r>
              <a:rPr lang="sk-SK" sz="1400" b="0" dirty="0" smtClean="0">
                <a:latin typeface="Arial"/>
                <a:cs typeface="Arial"/>
              </a:rPr>
              <a:t>pre </a:t>
            </a:r>
            <a:r>
              <a:rPr lang="sk-SK" sz="1400" b="0" dirty="0">
                <a:latin typeface="Arial"/>
                <a:cs typeface="Arial"/>
              </a:rPr>
              <a:t>nasledujúce entity evidované v cieľových registroch pre </a:t>
            </a:r>
            <a:r>
              <a:rPr lang="sk-SK" sz="1400" b="0" dirty="0" err="1" smtClean="0">
                <a:latin typeface="Arial"/>
                <a:cs typeface="Arial"/>
              </a:rPr>
              <a:t>eZdravie</a:t>
            </a:r>
            <a:r>
              <a:rPr lang="sk-SK" sz="1400" b="0" smtClean="0">
                <a:latin typeface="Arial"/>
                <a:cs typeface="Arial"/>
              </a:rPr>
              <a:t>, </a:t>
            </a:r>
            <a:r>
              <a:rPr lang="sk-SK" sz="1400" b="0" dirty="0">
                <a:latin typeface="Arial"/>
                <a:cs typeface="Arial"/>
              </a:rPr>
              <a:t>pričom časť optimalizácie bude dosiahnutá úpravami IS tretích zainteresovaných strán v </a:t>
            </a:r>
            <a:r>
              <a:rPr lang="sk-SK" sz="1400" b="0" dirty="0" smtClean="0">
                <a:latin typeface="Arial"/>
                <a:cs typeface="Arial"/>
              </a:rPr>
              <a:t>projekte:</a:t>
            </a:r>
            <a:endParaRPr lang="sk-SK" sz="1400" b="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400" b="0" dirty="0" smtClean="0"/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smtClean="0">
                <a:latin typeface="Arial"/>
                <a:cs typeface="Arial"/>
              </a:rPr>
              <a:t>Poskytovateľ zdravotnej starostlivosti (Ambulancia, Nemocnica, Lekáreň, Laboratórium a iné)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smtClean="0">
                <a:latin typeface="Arial"/>
                <a:cs typeface="Arial"/>
              </a:rPr>
              <a:t>Zdravotnícky pracovník (Lekár, lekárnik, sestra, farmaceut a iné)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smtClean="0">
                <a:latin typeface="Arial"/>
                <a:cs typeface="Arial"/>
              </a:rPr>
              <a:t>Prijímateľ zdravotnej starostlivosti (Občan SR a cudzinec, ktorému je poskytovaná zdravotná starostlivosť na Slovensku)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smtClean="0">
                <a:latin typeface="Arial"/>
                <a:cs typeface="Arial"/>
              </a:rPr>
              <a:t>Pracovno-právny vzťah (vzťah medzi Poskytovateľom zdravotnej starostlivosti a Zdravotníckym  pracovníkom)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err="1" smtClean="0">
                <a:latin typeface="Arial"/>
                <a:cs typeface="Arial"/>
              </a:rPr>
              <a:t>Kapitačný</a:t>
            </a:r>
            <a:r>
              <a:rPr lang="sk-SK" sz="1400" b="0" dirty="0" smtClean="0">
                <a:latin typeface="Arial"/>
                <a:cs typeface="Arial"/>
              </a:rPr>
              <a:t> vzťah (vzťah medzi Poskytovateľom zdravotnej starostlivosti a Prijímateľom zdravotnej starostlivosti) a zastupovania Poskytovateľa zdravotnej starostlivosti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smtClean="0">
                <a:latin typeface="Arial"/>
                <a:cs typeface="Arial"/>
              </a:rPr>
              <a:t>Zmluvný vzťah (vzťah medzi Zdravotnou poisťovňou a Poskytovateľom zdravotnej starostlivosti)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sk-SK" sz="1400" b="0" dirty="0" smtClean="0">
                <a:latin typeface="Arial"/>
                <a:cs typeface="Arial"/>
              </a:rPr>
              <a:t>Poistný vzťah (vzťah medzi Zdravotnou poisťovňou a Prijímateľom zdravotnej starostlivosti)  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sk-SK" sz="1400" b="0" dirty="0" smtClean="0"/>
          </a:p>
        </p:txBody>
      </p:sp>
    </p:spTree>
    <p:extLst>
      <p:ext uri="{BB962C8B-B14F-4D97-AF65-F5344CB8AC3E}">
        <p14:creationId xmlns:p14="http://schemas.microsoft.com/office/powerpoint/2010/main" val="100919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AD596-B1D4-C14A-9ED1-70173614C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212" y="661195"/>
            <a:ext cx="9144000" cy="914400"/>
          </a:xfrm>
        </p:spPr>
        <p:txBody>
          <a:bodyPr lIns="91440" tIns="45720" rIns="91440" bIns="45720" anchor="b"/>
          <a:lstStyle/>
          <a:p>
            <a:r>
              <a:rPr lang="sk-SK" sz="3200" dirty="0" smtClean="0">
                <a:latin typeface="Arial"/>
                <a:cs typeface="Arial"/>
              </a:rPr>
              <a:t>2. </a:t>
            </a:r>
            <a:r>
              <a:rPr lang="sk-SK" sz="3200" dirty="0">
                <a:latin typeface="Arial"/>
                <a:cs typeface="Arial"/>
              </a:rPr>
              <a:t>Informácie o </a:t>
            </a:r>
            <a:r>
              <a:rPr lang="sk-SK" sz="3200" dirty="0" smtClean="0">
                <a:latin typeface="Arial"/>
                <a:cs typeface="Arial"/>
              </a:rPr>
              <a:t>projekte</a:t>
            </a:r>
            <a:endParaRPr lang="sk-SK" sz="3200" dirty="0">
              <a:latin typeface="Arial"/>
              <a:cs typeface="Arial"/>
            </a:endParaRPr>
          </a:p>
        </p:txBody>
      </p:sp>
      <p:grpSp>
        <p:nvGrpSpPr>
          <p:cNvPr id="55" name="Skupina 54"/>
          <p:cNvGrpSpPr/>
          <p:nvPr/>
        </p:nvGrpSpPr>
        <p:grpSpPr>
          <a:xfrm>
            <a:off x="704212" y="1675927"/>
            <a:ext cx="10866863" cy="4560849"/>
            <a:chOff x="1373809" y="1613533"/>
            <a:chExt cx="10672996" cy="4047237"/>
          </a:xfrm>
        </p:grpSpPr>
        <p:sp>
          <p:nvSpPr>
            <p:cNvPr id="56" name="Rounded Rectangle 3">
              <a:extLst>
                <a:ext uri="{FF2B5EF4-FFF2-40B4-BE49-F238E27FC236}">
                  <a16:creationId xmlns:a16="http://schemas.microsoft.com/office/drawing/2014/main" id="{D4A3B2CA-45AE-CB48-E63E-320668FA1E22}"/>
                </a:ext>
              </a:extLst>
            </p:cNvPr>
            <p:cNvSpPr/>
            <p:nvPr/>
          </p:nvSpPr>
          <p:spPr>
            <a:xfrm>
              <a:off x="1373809" y="1613533"/>
              <a:ext cx="2183558" cy="4047236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lvl="0"/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lvl="0"/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lvl="0"/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lvl="0"/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7" name="Rounded Rectangle 3">
              <a:extLst>
                <a:ext uri="{FF2B5EF4-FFF2-40B4-BE49-F238E27FC236}">
                  <a16:creationId xmlns:a16="http://schemas.microsoft.com/office/drawing/2014/main" id="{5EB9B8B6-5FAB-72E1-27E6-F7A4665B799B}"/>
                </a:ext>
              </a:extLst>
            </p:cNvPr>
            <p:cNvSpPr/>
            <p:nvPr/>
          </p:nvSpPr>
          <p:spPr>
            <a:xfrm>
              <a:off x="3557366" y="3725350"/>
              <a:ext cx="2086243" cy="1935420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 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8" name="Rounded Rectangle 3">
              <a:extLst>
                <a:ext uri="{FF2B5EF4-FFF2-40B4-BE49-F238E27FC236}">
                  <a16:creationId xmlns:a16="http://schemas.microsoft.com/office/drawing/2014/main" id="{277C2887-8A62-8811-A1CD-558D798AF843}"/>
                </a:ext>
              </a:extLst>
            </p:cNvPr>
            <p:cNvSpPr/>
            <p:nvPr/>
          </p:nvSpPr>
          <p:spPr>
            <a:xfrm>
              <a:off x="5650489" y="1613533"/>
              <a:ext cx="2086243" cy="4047236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9" name="Rounded Rectangle 3">
              <a:extLst>
                <a:ext uri="{FF2B5EF4-FFF2-40B4-BE49-F238E27FC236}">
                  <a16:creationId xmlns:a16="http://schemas.microsoft.com/office/drawing/2014/main" id="{051F8582-3C46-ADEE-E69A-54F229F25E40}"/>
                </a:ext>
              </a:extLst>
            </p:cNvPr>
            <p:cNvSpPr/>
            <p:nvPr/>
          </p:nvSpPr>
          <p:spPr>
            <a:xfrm>
              <a:off x="7740988" y="1613533"/>
              <a:ext cx="2086243" cy="2111817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0" name="Rounded Rectangle 3">
              <a:extLst>
                <a:ext uri="{FF2B5EF4-FFF2-40B4-BE49-F238E27FC236}">
                  <a16:creationId xmlns:a16="http://schemas.microsoft.com/office/drawing/2014/main" id="{CED54511-0BBB-9D9A-4ED2-5C55F817EB99}"/>
                </a:ext>
              </a:extLst>
            </p:cNvPr>
            <p:cNvSpPr/>
            <p:nvPr/>
          </p:nvSpPr>
          <p:spPr>
            <a:xfrm>
              <a:off x="7740988" y="3725350"/>
              <a:ext cx="2086243" cy="1935420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buFont typeface="Arial" panose="020B0604020202020204" pitchFamily="34" charset="0"/>
                <a:buChar char="•"/>
              </a:pP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1" name="Rounded Rectangle 3">
              <a:extLst>
                <a:ext uri="{FF2B5EF4-FFF2-40B4-BE49-F238E27FC236}">
                  <a16:creationId xmlns:a16="http://schemas.microsoft.com/office/drawing/2014/main" id="{2B2E113C-E387-AB78-1531-412175D71552}"/>
                </a:ext>
              </a:extLst>
            </p:cNvPr>
            <p:cNvSpPr/>
            <p:nvPr/>
          </p:nvSpPr>
          <p:spPr>
            <a:xfrm>
              <a:off x="9834111" y="1613533"/>
              <a:ext cx="2212694" cy="4047236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k-SK" sz="10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en-US" sz="10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2" name="Obdĺžnik 2">
              <a:extLst>
                <a:ext uri="{FF2B5EF4-FFF2-40B4-BE49-F238E27FC236}">
                  <a16:creationId xmlns:a16="http://schemas.microsoft.com/office/drawing/2014/main" id="{F79C4E58-36D7-CD66-D38B-546F15397B5F}"/>
                </a:ext>
              </a:extLst>
            </p:cNvPr>
            <p:cNvSpPr/>
            <p:nvPr/>
          </p:nvSpPr>
          <p:spPr>
            <a:xfrm>
              <a:off x="1416673" y="4370689"/>
              <a:ext cx="2075955" cy="4583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Z </a:t>
              </a:r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nedostupnosti dát napr. o kapitačných vzťahoch vyplývajú finančné straty</a:t>
              </a:r>
            </a:p>
          </p:txBody>
        </p:sp>
        <p:sp>
          <p:nvSpPr>
            <p:cNvPr id="63" name="BlokTextu 70">
              <a:extLst>
                <a:ext uri="{FF2B5EF4-FFF2-40B4-BE49-F238E27FC236}">
                  <a16:creationId xmlns:a16="http://schemas.microsoft.com/office/drawing/2014/main" id="{43DBC48F-14DA-6F3E-96B2-971CDD12B5FA}"/>
                </a:ext>
              </a:extLst>
            </p:cNvPr>
            <p:cNvSpPr txBox="1"/>
            <p:nvPr/>
          </p:nvSpPr>
          <p:spPr>
            <a:xfrm>
              <a:off x="1427465" y="1976155"/>
              <a:ext cx="2065551" cy="20836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Chýbajúca automatizácia </a:t>
              </a:r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procesov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4" name="BlokTextu 71">
              <a:extLst>
                <a:ext uri="{FF2B5EF4-FFF2-40B4-BE49-F238E27FC236}">
                  <a16:creationId xmlns:a16="http://schemas.microsoft.com/office/drawing/2014/main" id="{1E283A52-C3F1-DC40-AADA-45BB5EE1103F}"/>
                </a:ext>
              </a:extLst>
            </p:cNvPr>
            <p:cNvSpPr txBox="1"/>
            <p:nvPr/>
          </p:nvSpPr>
          <p:spPr>
            <a:xfrm>
              <a:off x="1427465" y="1673374"/>
              <a:ext cx="2091811" cy="20836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defRPr/>
              </a:pPr>
              <a:r>
                <a:rPr lang="sk-SK" sz="900" b="1" kern="0" dirty="0" smtClean="0">
                  <a:solidFill>
                    <a:prstClr val="black"/>
                  </a:solidFill>
                  <a:cs typeface="Arial" pitchFamily="34" charset="0"/>
                </a:rPr>
                <a:t>Problémy (AS IS stav)</a:t>
              </a:r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5" name="BlokTextu 72">
              <a:extLst>
                <a:ext uri="{FF2B5EF4-FFF2-40B4-BE49-F238E27FC236}">
                  <a16:creationId xmlns:a16="http://schemas.microsoft.com/office/drawing/2014/main" id="{CB36F03B-E277-5119-4A59-CB1CEBAEEE89}"/>
                </a:ext>
              </a:extLst>
            </p:cNvPr>
            <p:cNvSpPr txBox="1"/>
            <p:nvPr/>
          </p:nvSpPr>
          <p:spPr>
            <a:xfrm>
              <a:off x="1427465" y="2268527"/>
              <a:ext cx="2065164" cy="58341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Neexistujú jednotné komunikačné kanály medzi poskytovateľmi a inštitúciami rezortu zdravotníctva</a:t>
              </a: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6" name="BlokTextu 73">
              <a:extLst>
                <a:ext uri="{FF2B5EF4-FFF2-40B4-BE49-F238E27FC236}">
                  <a16:creationId xmlns:a16="http://schemas.microsoft.com/office/drawing/2014/main" id="{BF11F7EC-1A10-57AE-ACE7-8605722F69CD}"/>
                </a:ext>
              </a:extLst>
            </p:cNvPr>
            <p:cNvSpPr txBox="1"/>
            <p:nvPr/>
          </p:nvSpPr>
          <p:spPr>
            <a:xfrm>
              <a:off x="1416673" y="3373204"/>
              <a:ext cx="2075955" cy="2083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Neúmerná administratívna záťaž</a:t>
              </a:r>
            </a:p>
          </p:txBody>
        </p:sp>
        <p:sp>
          <p:nvSpPr>
            <p:cNvPr id="67" name="BlokTextu 74">
              <a:extLst>
                <a:ext uri="{FF2B5EF4-FFF2-40B4-BE49-F238E27FC236}">
                  <a16:creationId xmlns:a16="http://schemas.microsoft.com/office/drawing/2014/main" id="{BCDD68E4-4DD6-D215-14A3-F75E50E3EA0F}"/>
                </a:ext>
              </a:extLst>
            </p:cNvPr>
            <p:cNvSpPr txBox="1"/>
            <p:nvPr/>
          </p:nvSpPr>
          <p:spPr>
            <a:xfrm>
              <a:off x="9894552" y="1673374"/>
              <a:ext cx="2091811" cy="218493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1000" b="1" kern="0" dirty="0" smtClean="0">
                  <a:solidFill>
                    <a:prstClr val="black"/>
                  </a:solidFill>
                  <a:cs typeface="Arial" pitchFamily="34" charset="0"/>
                </a:rPr>
                <a:t>Užívatelia a  </a:t>
              </a:r>
              <a:r>
                <a:rPr lang="sk-SK" sz="1000" b="1" kern="0" dirty="0">
                  <a:solidFill>
                    <a:prstClr val="black"/>
                  </a:solidFill>
                  <a:cs typeface="Arial" pitchFamily="34" charset="0"/>
                </a:rPr>
                <a:t>subjekty</a:t>
              </a:r>
              <a:endParaRPr lang="en-US" sz="1000" b="1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8" name="BlokTextu 75">
              <a:extLst>
                <a:ext uri="{FF2B5EF4-FFF2-40B4-BE49-F238E27FC236}">
                  <a16:creationId xmlns:a16="http://schemas.microsoft.com/office/drawing/2014/main" id="{FEC9FC5B-F77D-95D0-D9A2-2D288EFAA1C0}"/>
                </a:ext>
              </a:extLst>
            </p:cNvPr>
            <p:cNvSpPr txBox="1"/>
            <p:nvPr/>
          </p:nvSpPr>
          <p:spPr>
            <a:xfrm>
              <a:off x="7797173" y="1679722"/>
              <a:ext cx="1976496" cy="2048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b="1" kern="0" dirty="0">
                  <a:solidFill>
                    <a:prstClr val="black"/>
                  </a:solidFill>
                  <a:cs typeface="Arial" pitchFamily="34" charset="0"/>
                </a:rPr>
                <a:t>Neférová výhoda</a:t>
              </a:r>
              <a:endParaRPr lang="en-US" sz="900" b="1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69" name="BlokTextu 76">
              <a:extLst>
                <a:ext uri="{FF2B5EF4-FFF2-40B4-BE49-F238E27FC236}">
                  <a16:creationId xmlns:a16="http://schemas.microsoft.com/office/drawing/2014/main" id="{1A02B105-0B8D-38DC-F12D-F74A78014F74}"/>
                </a:ext>
              </a:extLst>
            </p:cNvPr>
            <p:cNvSpPr txBox="1"/>
            <p:nvPr/>
          </p:nvSpPr>
          <p:spPr>
            <a:xfrm>
              <a:off x="7792788" y="1990223"/>
              <a:ext cx="1982904" cy="3277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Štátna inštitúcia s možnosťou nastavovať podmienky</a:t>
              </a:r>
            </a:p>
          </p:txBody>
        </p:sp>
        <p:sp>
          <p:nvSpPr>
            <p:cNvPr id="70" name="BlokTextu 78">
              <a:extLst>
                <a:ext uri="{FF2B5EF4-FFF2-40B4-BE49-F238E27FC236}">
                  <a16:creationId xmlns:a16="http://schemas.microsoft.com/office/drawing/2014/main" id="{CB27DCC3-5D88-EC2F-47DF-CAC5C9716CCB}"/>
                </a:ext>
              </a:extLst>
            </p:cNvPr>
            <p:cNvSpPr txBox="1"/>
            <p:nvPr/>
          </p:nvSpPr>
          <p:spPr>
            <a:xfrm>
              <a:off x="3613553" y="4069808"/>
              <a:ext cx="1992701" cy="20836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Online procesy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1" name="BlokTextu 79">
              <a:extLst>
                <a:ext uri="{FF2B5EF4-FFF2-40B4-BE49-F238E27FC236}">
                  <a16:creationId xmlns:a16="http://schemas.microsoft.com/office/drawing/2014/main" id="{CFCBD9A2-CD34-76F6-1E33-D282AD30B1BB}"/>
                </a:ext>
              </a:extLst>
            </p:cNvPr>
            <p:cNvSpPr txBox="1"/>
            <p:nvPr/>
          </p:nvSpPr>
          <p:spPr>
            <a:xfrm>
              <a:off x="5726811" y="1677175"/>
              <a:ext cx="1976496" cy="20836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b="1" kern="0" dirty="0">
                  <a:solidFill>
                    <a:prstClr val="black"/>
                  </a:solidFill>
                  <a:cs typeface="Arial" pitchFamily="34" charset="0"/>
                </a:rPr>
                <a:t>Hodnota pre </a:t>
              </a:r>
              <a:r>
                <a:rPr lang="sk-SK" sz="900" b="1" kern="0" dirty="0" smtClean="0">
                  <a:solidFill>
                    <a:prstClr val="black"/>
                  </a:solidFill>
                  <a:cs typeface="Arial" pitchFamily="34" charset="0"/>
                </a:rPr>
                <a:t>užívateľov </a:t>
              </a:r>
              <a:endParaRPr lang="en-US" sz="900" b="1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2" name="BlokTextu 80">
              <a:extLst>
                <a:ext uri="{FF2B5EF4-FFF2-40B4-BE49-F238E27FC236}">
                  <a16:creationId xmlns:a16="http://schemas.microsoft.com/office/drawing/2014/main" id="{83B1C005-2C29-9ECE-9A8A-F3F9AEC9EFAC}"/>
                </a:ext>
              </a:extLst>
            </p:cNvPr>
            <p:cNvSpPr txBox="1"/>
            <p:nvPr/>
          </p:nvSpPr>
          <p:spPr>
            <a:xfrm>
              <a:off x="3588670" y="1673374"/>
              <a:ext cx="2027635" cy="2048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b="1" kern="0" dirty="0" smtClean="0">
                  <a:solidFill>
                    <a:prstClr val="black"/>
                  </a:solidFill>
                  <a:cs typeface="Arial" pitchFamily="34" charset="0"/>
                </a:rPr>
                <a:t>Riešenie (TO BE)</a:t>
              </a:r>
              <a:endParaRPr lang="en-US" sz="900" b="1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3" name="BlokTextu 81">
              <a:extLst>
                <a:ext uri="{FF2B5EF4-FFF2-40B4-BE49-F238E27FC236}">
                  <a16:creationId xmlns:a16="http://schemas.microsoft.com/office/drawing/2014/main" id="{119E62BC-E670-F6CB-0B80-26025A10CC3C}"/>
                </a:ext>
              </a:extLst>
            </p:cNvPr>
            <p:cNvSpPr txBox="1"/>
            <p:nvPr/>
          </p:nvSpPr>
          <p:spPr>
            <a:xfrm>
              <a:off x="7795861" y="3754563"/>
              <a:ext cx="1976496" cy="2048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b="1" dirty="0">
                  <a:cs typeface="Arial" pitchFamily="34" charset="0"/>
                </a:rPr>
                <a:t>Komunikačné kanály</a:t>
              </a:r>
            </a:p>
          </p:txBody>
        </p:sp>
        <p:sp>
          <p:nvSpPr>
            <p:cNvPr id="74" name="BlokTextu 82">
              <a:extLst>
                <a:ext uri="{FF2B5EF4-FFF2-40B4-BE49-F238E27FC236}">
                  <a16:creationId xmlns:a16="http://schemas.microsoft.com/office/drawing/2014/main" id="{475AC926-D222-6F84-DAE6-5E2036090715}"/>
                </a:ext>
              </a:extLst>
            </p:cNvPr>
            <p:cNvSpPr txBox="1"/>
            <p:nvPr/>
          </p:nvSpPr>
          <p:spPr>
            <a:xfrm>
              <a:off x="3599333" y="2287291"/>
              <a:ext cx="1990714" cy="3277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Zavedenie systému výmeny a pravidiel pre doručovanie dát.</a:t>
              </a:r>
            </a:p>
          </p:txBody>
        </p:sp>
        <p:sp>
          <p:nvSpPr>
            <p:cNvPr id="75" name="BlokTextu 83">
              <a:extLst>
                <a:ext uri="{FF2B5EF4-FFF2-40B4-BE49-F238E27FC236}">
                  <a16:creationId xmlns:a16="http://schemas.microsoft.com/office/drawing/2014/main" id="{3EC49334-FF3A-678D-4392-C76A336B209F}"/>
                </a:ext>
              </a:extLst>
            </p:cNvPr>
            <p:cNvSpPr txBox="1"/>
            <p:nvPr/>
          </p:nvSpPr>
          <p:spPr>
            <a:xfrm>
              <a:off x="3584070" y="2716007"/>
              <a:ext cx="2001681" cy="32774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Vytvorenie otvoreného portálu verejnej správy v rámci MZ SR</a:t>
              </a:r>
            </a:p>
          </p:txBody>
        </p:sp>
        <p:sp>
          <p:nvSpPr>
            <p:cNvPr id="76" name="BlokTextu 85">
              <a:extLst>
                <a:ext uri="{FF2B5EF4-FFF2-40B4-BE49-F238E27FC236}">
                  <a16:creationId xmlns:a16="http://schemas.microsoft.com/office/drawing/2014/main" id="{5AA02D9E-E7B0-BCD4-3BBB-9BE166017184}"/>
                </a:ext>
              </a:extLst>
            </p:cNvPr>
            <p:cNvSpPr txBox="1"/>
            <p:nvPr/>
          </p:nvSpPr>
          <p:spPr>
            <a:xfrm>
              <a:off x="5693435" y="3291095"/>
              <a:ext cx="2003513" cy="204837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Minimalizovanie finančných strát</a:t>
              </a:r>
            </a:p>
          </p:txBody>
        </p:sp>
        <p:sp>
          <p:nvSpPr>
            <p:cNvPr id="77" name="BlokTextu 86">
              <a:extLst>
                <a:ext uri="{FF2B5EF4-FFF2-40B4-BE49-F238E27FC236}">
                  <a16:creationId xmlns:a16="http://schemas.microsoft.com/office/drawing/2014/main" id="{C85CA8AC-4FCD-7B03-4F3A-910BE32F0A2F}"/>
                </a:ext>
              </a:extLst>
            </p:cNvPr>
            <p:cNvSpPr txBox="1"/>
            <p:nvPr/>
          </p:nvSpPr>
          <p:spPr>
            <a:xfrm>
              <a:off x="5699794" y="2980768"/>
              <a:ext cx="2003513" cy="2048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Prehľad o procesoch a aktéroch</a:t>
              </a:r>
            </a:p>
          </p:txBody>
        </p:sp>
        <p:sp>
          <p:nvSpPr>
            <p:cNvPr id="78" name="BlokTextu 88">
              <a:extLst>
                <a:ext uri="{FF2B5EF4-FFF2-40B4-BE49-F238E27FC236}">
                  <a16:creationId xmlns:a16="http://schemas.microsoft.com/office/drawing/2014/main" id="{CD682A73-E024-0A31-D787-FC94C07796C9}"/>
                </a:ext>
              </a:extLst>
            </p:cNvPr>
            <p:cNvSpPr txBox="1"/>
            <p:nvPr/>
          </p:nvSpPr>
          <p:spPr>
            <a:xfrm>
              <a:off x="5685526" y="4888373"/>
              <a:ext cx="2016167" cy="3277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Čisté, aktuálne a online dostupné dáta</a:t>
              </a:r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9" name="BlokTextu 89">
              <a:extLst>
                <a:ext uri="{FF2B5EF4-FFF2-40B4-BE49-F238E27FC236}">
                  <a16:creationId xmlns:a16="http://schemas.microsoft.com/office/drawing/2014/main" id="{DB915947-0972-70B6-A0A3-E6D5AA27B023}"/>
                </a:ext>
              </a:extLst>
            </p:cNvPr>
            <p:cNvSpPr txBox="1"/>
            <p:nvPr/>
          </p:nvSpPr>
          <p:spPr>
            <a:xfrm>
              <a:off x="1427465" y="4912109"/>
              <a:ext cx="2098600" cy="2048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Neexistuje princíp 1x a dosť</a:t>
              </a:r>
            </a:p>
          </p:txBody>
        </p:sp>
        <p:sp>
          <p:nvSpPr>
            <p:cNvPr id="80" name="BlokTextu 90">
              <a:extLst>
                <a:ext uri="{FF2B5EF4-FFF2-40B4-BE49-F238E27FC236}">
                  <a16:creationId xmlns:a16="http://schemas.microsoft.com/office/drawing/2014/main" id="{1F1B8ED6-0DA7-C46D-C9F9-B5A75F941E57}"/>
                </a:ext>
              </a:extLst>
            </p:cNvPr>
            <p:cNvSpPr txBox="1"/>
            <p:nvPr/>
          </p:nvSpPr>
          <p:spPr>
            <a:xfrm>
              <a:off x="1427465" y="2946929"/>
              <a:ext cx="2065164" cy="33337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Extrémne dlhý prenos informácie </a:t>
              </a:r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end-to-end viac ako  </a:t>
              </a:r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3 mesiace</a:t>
              </a:r>
            </a:p>
          </p:txBody>
        </p:sp>
        <p:sp>
          <p:nvSpPr>
            <p:cNvPr id="81" name="BlokTextu 92">
              <a:extLst>
                <a:ext uri="{FF2B5EF4-FFF2-40B4-BE49-F238E27FC236}">
                  <a16:creationId xmlns:a16="http://schemas.microsoft.com/office/drawing/2014/main" id="{106DD62B-CA1C-B1CE-4204-A4EBDDDCA480}"/>
                </a:ext>
              </a:extLst>
            </p:cNvPr>
            <p:cNvSpPr txBox="1"/>
            <p:nvPr/>
          </p:nvSpPr>
          <p:spPr>
            <a:xfrm>
              <a:off x="3590790" y="4382721"/>
              <a:ext cx="1994971" cy="833445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Skrátenie času pre  každý subjekt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Δ </a:t>
              </a:r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u poskytovateľa </a:t>
              </a:r>
              <a:endParaRPr lang="sk-SK" sz="900" kern="0" dirty="0" smtClean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Δ </a:t>
              </a:r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u zdravotníka </a:t>
              </a:r>
              <a:endParaRPr lang="sk-SK" sz="900" kern="0" dirty="0" smtClean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Δ </a:t>
              </a:r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u občana </a:t>
              </a:r>
              <a:endParaRPr lang="sk-SK" sz="900" kern="0" dirty="0" smtClean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Δ </a:t>
              </a:r>
              <a:r>
                <a:rPr lang="sk-SK" sz="900" kern="0" dirty="0" err="1" smtClean="0">
                  <a:solidFill>
                    <a:prstClr val="black"/>
                  </a:solidFill>
                  <a:cs typeface="Arial" pitchFamily="34" charset="0"/>
                </a:rPr>
                <a:t>kapitácie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Δ vzťahu so </a:t>
              </a:r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ZP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2" name="BlokTextu 93">
              <a:extLst>
                <a:ext uri="{FF2B5EF4-FFF2-40B4-BE49-F238E27FC236}">
                  <a16:creationId xmlns:a16="http://schemas.microsoft.com/office/drawing/2014/main" id="{1AFCAF2A-C0AE-910C-4187-240906B140E3}"/>
                </a:ext>
              </a:extLst>
            </p:cNvPr>
            <p:cNvSpPr txBox="1"/>
            <p:nvPr/>
          </p:nvSpPr>
          <p:spPr>
            <a:xfrm>
              <a:off x="7797174" y="4057265"/>
              <a:ext cx="1976495" cy="6964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defTabSz="914400" eaLnBrk="1" latinLnBrk="0" hangingPunct="1">
                <a:defRPr sz="900" kern="0">
                  <a:solidFill>
                    <a:prstClr val="black"/>
                  </a:solidFill>
                  <a:latin typeface="Book Antiqua" panose="02040602050305030304" pitchFamily="18" charset="0"/>
                  <a:ea typeface="+mn-ea"/>
                  <a:cs typeface="Arial" pitchFamily="34" charset="0"/>
                </a:defRPr>
              </a:lvl1pPr>
              <a:lvl2pPr marL="457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dirty="0">
                  <a:latin typeface="+mn-lt"/>
                </a:rPr>
                <a:t>Poverenie zo strany MZ SR </a:t>
              </a:r>
            </a:p>
            <a:p>
              <a:r>
                <a:rPr lang="sk-SK" dirty="0">
                  <a:latin typeface="+mn-lt"/>
                </a:rPr>
                <a:t>Legislatíva </a:t>
              </a:r>
            </a:p>
            <a:p>
              <a:r>
                <a:rPr lang="sk-SK" dirty="0">
                  <a:latin typeface="+mn-lt"/>
                </a:rPr>
                <a:t>Memorandá</a:t>
              </a:r>
            </a:p>
            <a:p>
              <a:r>
                <a:rPr lang="sk-SK" dirty="0">
                  <a:latin typeface="+mn-lt"/>
                </a:rPr>
                <a:t>Metodiky</a:t>
              </a:r>
            </a:p>
            <a:p>
              <a:r>
                <a:rPr lang="sk-SK" dirty="0">
                  <a:latin typeface="+mn-lt"/>
                </a:rPr>
                <a:t>Štandardy zdravotníckej informatiky</a:t>
              </a:r>
            </a:p>
          </p:txBody>
        </p:sp>
        <p:sp>
          <p:nvSpPr>
            <p:cNvPr id="83" name="BlokTextu 96">
              <a:extLst>
                <a:ext uri="{FF2B5EF4-FFF2-40B4-BE49-F238E27FC236}">
                  <a16:creationId xmlns:a16="http://schemas.microsoft.com/office/drawing/2014/main" id="{BFCCC4F8-43B2-A793-0807-F512951E27D4}"/>
                </a:ext>
              </a:extLst>
            </p:cNvPr>
            <p:cNvSpPr txBox="1"/>
            <p:nvPr/>
          </p:nvSpPr>
          <p:spPr>
            <a:xfrm>
              <a:off x="5683912" y="3604036"/>
              <a:ext cx="2003513" cy="3277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Lepšia dostupnosť zdravotnej starostlivosti</a:t>
              </a:r>
            </a:p>
          </p:txBody>
        </p:sp>
        <p:sp>
          <p:nvSpPr>
            <p:cNvPr id="84" name="BlokTextu 97">
              <a:extLst>
                <a:ext uri="{FF2B5EF4-FFF2-40B4-BE49-F238E27FC236}">
                  <a16:creationId xmlns:a16="http://schemas.microsoft.com/office/drawing/2014/main" id="{31AA90DC-4F76-D59F-C321-0071F546DB89}"/>
                </a:ext>
              </a:extLst>
            </p:cNvPr>
            <p:cNvSpPr txBox="1"/>
            <p:nvPr/>
          </p:nvSpPr>
          <p:spPr>
            <a:xfrm>
              <a:off x="9894552" y="2266678"/>
              <a:ext cx="2091811" cy="213031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Lekár </a:t>
              </a:r>
            </a:p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Pacient</a:t>
              </a:r>
            </a:p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Dodávatelia IS pre zdravotníctvo</a:t>
              </a:r>
            </a:p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Rezort zdravotníctva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MZ SR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ÚDZS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ÚVZ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Zdravotné poisťovne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NTS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ŠÚKL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laboratóriá</a:t>
              </a:r>
            </a:p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VÚC </a:t>
              </a:r>
            </a:p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Sociálna poisťovňa</a:t>
              </a:r>
            </a:p>
            <a:p>
              <a:r>
                <a:rPr lang="sk-SK" sz="1000" kern="0" dirty="0">
                  <a:solidFill>
                    <a:prstClr val="black"/>
                  </a:solidFill>
                  <a:cs typeface="Arial" pitchFamily="34" charset="0"/>
                </a:rPr>
                <a:t>Silové rezorty (6 ks)</a:t>
              </a:r>
            </a:p>
            <a:p>
              <a:r>
                <a:rPr lang="sk-SK" sz="1000" kern="0" dirty="0" smtClean="0">
                  <a:solidFill>
                    <a:prstClr val="black"/>
                  </a:solidFill>
                  <a:cs typeface="Arial" pitchFamily="34" charset="0"/>
                </a:rPr>
                <a:t>iné</a:t>
              </a:r>
              <a:endParaRPr lang="sk-SK" sz="10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5" name="BlokTextu 98">
              <a:extLst>
                <a:ext uri="{FF2B5EF4-FFF2-40B4-BE49-F238E27FC236}">
                  <a16:creationId xmlns:a16="http://schemas.microsoft.com/office/drawing/2014/main" id="{A5F592B0-3E6A-B085-6575-EAF07C890F6F}"/>
                </a:ext>
              </a:extLst>
            </p:cNvPr>
            <p:cNvSpPr txBox="1"/>
            <p:nvPr/>
          </p:nvSpPr>
          <p:spPr>
            <a:xfrm>
              <a:off x="1416673" y="5214890"/>
              <a:ext cx="2091811" cy="3277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Právne vzťahy v rezorte zdravotníctva zachytené na </a:t>
              </a:r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papieri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6" name="BlokTextu 99">
              <a:extLst>
                <a:ext uri="{FF2B5EF4-FFF2-40B4-BE49-F238E27FC236}">
                  <a16:creationId xmlns:a16="http://schemas.microsoft.com/office/drawing/2014/main" id="{926B8D13-32CA-D25C-EF32-EC2ACAC3C3A2}"/>
                </a:ext>
              </a:extLst>
            </p:cNvPr>
            <p:cNvSpPr txBox="1"/>
            <p:nvPr/>
          </p:nvSpPr>
          <p:spPr>
            <a:xfrm>
              <a:off x="5683912" y="4040565"/>
              <a:ext cx="2003513" cy="327740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Integrita, dostupnosť a bezpečnosť dát</a:t>
              </a:r>
            </a:p>
          </p:txBody>
        </p:sp>
        <p:sp>
          <p:nvSpPr>
            <p:cNvPr id="87" name="BlokTextu 100">
              <a:extLst>
                <a:ext uri="{FF2B5EF4-FFF2-40B4-BE49-F238E27FC236}">
                  <a16:creationId xmlns:a16="http://schemas.microsoft.com/office/drawing/2014/main" id="{6EEBA968-F699-046F-E317-809AD99ADB99}"/>
                </a:ext>
              </a:extLst>
            </p:cNvPr>
            <p:cNvSpPr txBox="1"/>
            <p:nvPr/>
          </p:nvSpPr>
          <p:spPr>
            <a:xfrm>
              <a:off x="7763948" y="5149607"/>
              <a:ext cx="1999994" cy="2048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defPPr>
              <a:lvl1pPr marL="0" defTabSz="914400" eaLnBrk="1" latinLnBrk="0" hangingPunct="1">
                <a:defRPr sz="900" kern="0">
                  <a:solidFill>
                    <a:prstClr val="black"/>
                  </a:solidFill>
                  <a:latin typeface="Book Antiqua" panose="02040602050305030304" pitchFamily="18" charset="0"/>
                  <a:ea typeface="+mn-ea"/>
                  <a:cs typeface="Arial" pitchFamily="34" charset="0"/>
                </a:defRPr>
              </a:lvl1pPr>
              <a:lvl2pPr marL="457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dirty="0">
                  <a:latin typeface="+mn-lt"/>
                </a:rPr>
                <a:t>Propagácia</a:t>
              </a:r>
            </a:p>
          </p:txBody>
        </p:sp>
        <p:sp>
          <p:nvSpPr>
            <p:cNvPr id="88" name="BlokTextu 101">
              <a:extLst>
                <a:ext uri="{FF2B5EF4-FFF2-40B4-BE49-F238E27FC236}">
                  <a16:creationId xmlns:a16="http://schemas.microsoft.com/office/drawing/2014/main" id="{6962E1F9-21EC-D946-0090-8A3EA9277059}"/>
                </a:ext>
              </a:extLst>
            </p:cNvPr>
            <p:cNvSpPr txBox="1"/>
            <p:nvPr/>
          </p:nvSpPr>
          <p:spPr>
            <a:xfrm>
              <a:off x="1427465" y="3660979"/>
              <a:ext cx="2056379" cy="58341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k-SK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Zdĺhavé vytvorenie </a:t>
              </a:r>
              <a:r>
                <a:rPr kumimoji="0" lang="sk-S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EZKO </a:t>
              </a:r>
              <a:r>
                <a:rPr kumimoji="0" lang="sk-SK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 (Elektronická zdravotná knižka občana) pri </a:t>
              </a:r>
              <a:r>
                <a:rPr kumimoji="0" lang="sk-SK" sz="9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Arial" pitchFamily="34" charset="0"/>
                </a:rPr>
                <a:t>novo narodených deťoch a cudzincoch</a:t>
              </a:r>
            </a:p>
          </p:txBody>
        </p:sp>
        <p:sp>
          <p:nvSpPr>
            <p:cNvPr id="89" name="BlokTextu 102">
              <a:extLst>
                <a:ext uri="{FF2B5EF4-FFF2-40B4-BE49-F238E27FC236}">
                  <a16:creationId xmlns:a16="http://schemas.microsoft.com/office/drawing/2014/main" id="{A5FD8294-05AA-1F59-2ED7-873EC302E185}"/>
                </a:ext>
              </a:extLst>
            </p:cNvPr>
            <p:cNvSpPr txBox="1"/>
            <p:nvPr/>
          </p:nvSpPr>
          <p:spPr>
            <a:xfrm>
              <a:off x="3606249" y="1992320"/>
              <a:ext cx="1983798" cy="20483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Zavedenie štandardizovaných dát</a:t>
              </a:r>
            </a:p>
          </p:txBody>
        </p:sp>
        <p:sp>
          <p:nvSpPr>
            <p:cNvPr id="90" name="BlokTextu 103">
              <a:extLst>
                <a:ext uri="{FF2B5EF4-FFF2-40B4-BE49-F238E27FC236}">
                  <a16:creationId xmlns:a16="http://schemas.microsoft.com/office/drawing/2014/main" id="{573E3F1D-D13B-BF65-6E9E-F5F5528516F1}"/>
                </a:ext>
              </a:extLst>
            </p:cNvPr>
            <p:cNvSpPr txBox="1"/>
            <p:nvPr/>
          </p:nvSpPr>
          <p:spPr>
            <a:xfrm>
              <a:off x="5685189" y="1960283"/>
              <a:ext cx="2003513" cy="3277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Dáta, na ktoré má subjekt nárok má k dispozícií v reálnom čase</a:t>
              </a:r>
            </a:p>
          </p:txBody>
        </p:sp>
        <p:sp>
          <p:nvSpPr>
            <p:cNvPr id="91" name="BlokTextu 104">
              <a:extLst>
                <a:ext uri="{FF2B5EF4-FFF2-40B4-BE49-F238E27FC236}">
                  <a16:creationId xmlns:a16="http://schemas.microsoft.com/office/drawing/2014/main" id="{B7449845-933A-BEFC-2200-D8ADDA4D22F9}"/>
                </a:ext>
              </a:extLst>
            </p:cNvPr>
            <p:cNvSpPr txBox="1"/>
            <p:nvPr/>
          </p:nvSpPr>
          <p:spPr>
            <a:xfrm>
              <a:off x="5667071" y="2414961"/>
              <a:ext cx="2029877" cy="450643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Lekár </a:t>
              </a:r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má dosah k relevantnej informácií včas, </a:t>
              </a:r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pacient </a:t>
              </a:r>
              <a:r>
                <a:rPr lang="sk-SK" sz="900" kern="0" dirty="0" smtClean="0">
                  <a:solidFill>
                    <a:prstClr val="black"/>
                  </a:solidFill>
                  <a:cs typeface="Arial" pitchFamily="34" charset="0"/>
                </a:rPr>
                <a:t>nie je administratívne zaťažený</a:t>
              </a:r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2" name="BlokTextu 105">
              <a:extLst>
                <a:ext uri="{FF2B5EF4-FFF2-40B4-BE49-F238E27FC236}">
                  <a16:creationId xmlns:a16="http://schemas.microsoft.com/office/drawing/2014/main" id="{5E6A9972-4AD2-A111-0898-EBCC7060B1F7}"/>
                </a:ext>
              </a:extLst>
            </p:cNvPr>
            <p:cNvSpPr txBox="1"/>
            <p:nvPr/>
          </p:nvSpPr>
          <p:spPr>
            <a:xfrm>
              <a:off x="5677032" y="4485311"/>
              <a:ext cx="2003513" cy="32774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Zdroj overených dát pre právne účely</a:t>
              </a:r>
            </a:p>
          </p:txBody>
        </p:sp>
        <p:sp>
          <p:nvSpPr>
            <p:cNvPr id="93" name="BlokTextu 106">
              <a:extLst>
                <a:ext uri="{FF2B5EF4-FFF2-40B4-BE49-F238E27FC236}">
                  <a16:creationId xmlns:a16="http://schemas.microsoft.com/office/drawing/2014/main" id="{B1AF19F0-1BB5-E6A5-1F82-84B90A38DB07}"/>
                </a:ext>
              </a:extLst>
            </p:cNvPr>
            <p:cNvSpPr txBox="1"/>
            <p:nvPr/>
          </p:nvSpPr>
          <p:spPr>
            <a:xfrm>
              <a:off x="7767874" y="4884734"/>
              <a:ext cx="1976495" cy="204837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b="1" kern="0" dirty="0" err="1" smtClean="0">
                  <a:solidFill>
                    <a:prstClr val="black"/>
                  </a:solidFill>
                  <a:cs typeface="Arial" pitchFamily="34" charset="0"/>
                </a:rPr>
                <a:t>Connectathony</a:t>
              </a:r>
              <a:r>
                <a:rPr lang="sk-SK" sz="900" b="1" kern="0" dirty="0" smtClean="0">
                  <a:solidFill>
                    <a:prstClr val="black"/>
                  </a:solidFill>
                  <a:cs typeface="Arial" pitchFamily="34" charset="0"/>
                </a:rPr>
                <a:t> </a:t>
              </a:r>
              <a:endParaRPr lang="sk-SK" sz="900" b="1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4" name="BlokTextu 107">
              <a:extLst>
                <a:ext uri="{FF2B5EF4-FFF2-40B4-BE49-F238E27FC236}">
                  <a16:creationId xmlns:a16="http://schemas.microsoft.com/office/drawing/2014/main" id="{419BA244-89B5-94FD-4DDA-13B37D27251C}"/>
                </a:ext>
              </a:extLst>
            </p:cNvPr>
            <p:cNvSpPr txBox="1"/>
            <p:nvPr/>
          </p:nvSpPr>
          <p:spPr>
            <a:xfrm>
              <a:off x="7775697" y="5396742"/>
              <a:ext cx="1976495" cy="204837"/>
            </a:xfrm>
            <a:prstGeom prst="rect">
              <a:avLst/>
            </a:prstGeom>
            <a:solidFill>
              <a:schemeClr val="tx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slovensko.sk &amp; nczisk.sk</a:t>
              </a:r>
            </a:p>
          </p:txBody>
        </p:sp>
        <p:sp>
          <p:nvSpPr>
            <p:cNvPr id="95" name="BlokTextu 84">
              <a:extLst>
                <a:ext uri="{FF2B5EF4-FFF2-40B4-BE49-F238E27FC236}">
                  <a16:creationId xmlns:a16="http://schemas.microsoft.com/office/drawing/2014/main" id="{16BB8DED-5BBF-2BC8-7B12-918F434E2466}"/>
                </a:ext>
              </a:extLst>
            </p:cNvPr>
            <p:cNvSpPr txBox="1"/>
            <p:nvPr/>
          </p:nvSpPr>
          <p:spPr>
            <a:xfrm>
              <a:off x="3590195" y="3120467"/>
              <a:ext cx="1983799" cy="3277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defTabSz="914400" eaLnBrk="1" latinLnBrk="0" hangingPunct="1">
                <a:defRPr sz="900" kern="0">
                  <a:solidFill>
                    <a:prstClr val="black"/>
                  </a:solidFill>
                  <a:latin typeface="Book Antiqua" panose="02040602050305030304" pitchFamily="18" charset="0"/>
                  <a:ea typeface="+mn-ea"/>
                  <a:cs typeface="Arial" pitchFamily="34" charset="0"/>
                </a:defRPr>
              </a:lvl1pPr>
              <a:lvl2pPr marL="457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dirty="0">
                  <a:latin typeface="+mn-lt"/>
                </a:rPr>
                <a:t>Konsolidácia, </a:t>
              </a:r>
              <a:r>
                <a:rPr lang="sk-SK" dirty="0" smtClean="0">
                  <a:latin typeface="+mn-lt"/>
                </a:rPr>
                <a:t>bezpečnosť </a:t>
              </a:r>
              <a:r>
                <a:rPr lang="sk-SK" dirty="0">
                  <a:latin typeface="+mn-lt"/>
                </a:rPr>
                <a:t>, čistenie dát</a:t>
              </a:r>
            </a:p>
          </p:txBody>
        </p:sp>
        <p:sp>
          <p:nvSpPr>
            <p:cNvPr id="96" name="BlokTextu 91">
              <a:extLst>
                <a:ext uri="{FF2B5EF4-FFF2-40B4-BE49-F238E27FC236}">
                  <a16:creationId xmlns:a16="http://schemas.microsoft.com/office/drawing/2014/main" id="{4F70ABD9-B943-3B0D-1DA8-07DC809C82F6}"/>
                </a:ext>
              </a:extLst>
            </p:cNvPr>
            <p:cNvSpPr txBox="1"/>
            <p:nvPr/>
          </p:nvSpPr>
          <p:spPr>
            <a:xfrm>
              <a:off x="3599333" y="3454989"/>
              <a:ext cx="1990713" cy="204837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Orchestrácia procesov</a:t>
              </a:r>
            </a:p>
          </p:txBody>
        </p:sp>
        <p:sp>
          <p:nvSpPr>
            <p:cNvPr id="97" name="BlokTextu 94">
              <a:extLst>
                <a:ext uri="{FF2B5EF4-FFF2-40B4-BE49-F238E27FC236}">
                  <a16:creationId xmlns:a16="http://schemas.microsoft.com/office/drawing/2014/main" id="{E88F1CB4-1AFF-B0B6-32BA-A712000D1B89}"/>
                </a:ext>
              </a:extLst>
            </p:cNvPr>
            <p:cNvSpPr txBox="1"/>
            <p:nvPr/>
          </p:nvSpPr>
          <p:spPr>
            <a:xfrm>
              <a:off x="3611023" y="3788702"/>
              <a:ext cx="2002818" cy="20483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defTabSz="914400" eaLnBrk="1" latinLnBrk="0" hangingPunct="1">
                <a:defRPr sz="900" b="1" kern="1200">
                  <a:solidFill>
                    <a:schemeClr val="tx1"/>
                  </a:solidFill>
                  <a:latin typeface="Book Antiqua" panose="02040602050305030304" pitchFamily="18" charset="0"/>
                  <a:ea typeface="+mn-ea"/>
                  <a:cs typeface="Arial" pitchFamily="34" charset="0"/>
                </a:defRPr>
              </a:lvl1pPr>
              <a:lvl2pPr marL="457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defTabSz="91440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k-SK" dirty="0">
                  <a:latin typeface="+mn-lt"/>
                </a:rPr>
                <a:t>Merateľné ukazovatele</a:t>
              </a:r>
              <a:endParaRPr lang="en-US" dirty="0">
                <a:latin typeface="+mn-lt"/>
              </a:endParaRPr>
            </a:p>
          </p:txBody>
        </p:sp>
        <p:sp>
          <p:nvSpPr>
            <p:cNvPr id="98" name="Rounded Rectangle 3">
              <a:extLst>
                <a:ext uri="{FF2B5EF4-FFF2-40B4-BE49-F238E27FC236}">
                  <a16:creationId xmlns:a16="http://schemas.microsoft.com/office/drawing/2014/main" id="{5EB9B8B6-5FAB-72E1-27E6-F7A4665B799B}"/>
                </a:ext>
              </a:extLst>
            </p:cNvPr>
            <p:cNvSpPr/>
            <p:nvPr/>
          </p:nvSpPr>
          <p:spPr>
            <a:xfrm>
              <a:off x="3553459" y="1617323"/>
              <a:ext cx="2086243" cy="2108026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sk-SK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r>
                <a:rPr lang="sk-SK" sz="900" kern="0" dirty="0">
                  <a:solidFill>
                    <a:prstClr val="black"/>
                  </a:solidFill>
                  <a:cs typeface="Arial" pitchFamily="34" charset="0"/>
                </a:rPr>
                <a:t>. </a:t>
              </a:r>
            </a:p>
            <a:p>
              <a:endParaRPr lang="sk-SK" sz="900" kern="0" dirty="0">
                <a:solidFill>
                  <a:prstClr val="black"/>
                </a:solidFill>
                <a:cs typeface="Arial" pitchFamily="34" charset="0"/>
              </a:endParaRPr>
            </a:p>
            <a:p>
              <a:endParaRPr lang="en-US" sz="900" kern="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4222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882241" y="1972102"/>
            <a:ext cx="1060823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sk-SK" sz="1200" dirty="0" smtClean="0">
              <a:cs typeface="Arial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/>
              <a:t>Projekt OPE je „nasledovníkom“ projektu „Online procesy </a:t>
            </a:r>
            <a:r>
              <a:rPr lang="sk-SK" sz="1600" dirty="0" err="1"/>
              <a:t>eZdravia</a:t>
            </a:r>
            <a:r>
              <a:rPr lang="sk-SK" sz="1600" dirty="0"/>
              <a:t>“, ktorého štúdia uskutočniteľnosti bola už v minulosti posudzovaná a schválená v rámci programového obdobia 2014-2020 za účelom realizácie a financovania z Operačného programu Integrovaná </a:t>
            </a:r>
            <a:r>
              <a:rPr lang="sk-SK" sz="1600" dirty="0" smtClean="0"/>
              <a:t>infraštruktúra (ďalej </a:t>
            </a:r>
            <a:r>
              <a:rPr lang="sk-SK" sz="1600" dirty="0"/>
              <a:t>len „OPII“). (</a:t>
            </a:r>
            <a:r>
              <a:rPr lang="sk-SK" sz="1600" dirty="0" err="1"/>
              <a:t>link</a:t>
            </a:r>
            <a:r>
              <a:rPr lang="sk-SK" sz="1600" dirty="0"/>
              <a:t> v </a:t>
            </a:r>
            <a:r>
              <a:rPr lang="sk-SK" sz="1600" dirty="0" err="1"/>
              <a:t>MetaIS</a:t>
            </a:r>
            <a:r>
              <a:rPr lang="sk-SK" sz="1600" dirty="0"/>
              <a:t>: </a:t>
            </a:r>
            <a:r>
              <a:rPr lang="sk-SK" sz="1600" u="sng" dirty="0">
                <a:hlinkClick r:id="rId2"/>
              </a:rPr>
              <a:t>https://metais.vicepremier.gov.sk/studia/detail/287f3f1a-79c2-959b-fb2b-428f1e9989ed?tab=basicForm</a:t>
            </a:r>
            <a:r>
              <a:rPr lang="sk-SK" sz="16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/>
              <a:t>Dodávateľa na hlavné aktivity sa nepodarilo obstarať včas tak, aby sa projekt v zmysle harmonogramu stihol zrealizovať v oprávnenom období PO 2014-2020.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/>
              <a:t>Realizácia aktivít projektu sa nezačala, finančné prostriedky alokované prostredníctvom NFP z OPII neboli čerpané a Zmluva o NFP bola vypovedaná bez finančného plnenia.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/>
              <a:t>NCZI sa uchádza o finančné prostriedky na realizáciu projektu prostredníctvom </a:t>
            </a:r>
            <a:r>
              <a:rPr lang="sk-SK" sz="1600" dirty="0" smtClean="0"/>
              <a:t>OPSK -  </a:t>
            </a:r>
            <a:endParaRPr lang="sk-SK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/>
              <a:t>Projektová dokumentácia bola transformovaná z pôvodnej štúdie uskutočniteľnosti (su_198) do povinnej dokumentácie v zmysle Vyhlášky č. 85/2020 o riadení projektov.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b="1" dirty="0"/>
              <a:t>NCZI už v tomto čase má ukončené verejné obstarávanie na dodávateľa diela a predkladaná projektová dokumentácia reflektuje túto konkrétnu ponuku úspešného </a:t>
            </a:r>
            <a:r>
              <a:rPr lang="sk-SK" sz="1600" b="1" dirty="0" smtClean="0"/>
              <a:t>uchádzača</a:t>
            </a:r>
            <a:r>
              <a:rPr lang="sk-SK" sz="1600" dirty="0" smtClean="0"/>
              <a:t>, </a:t>
            </a:r>
            <a:r>
              <a:rPr lang="sk-SK" sz="1600" dirty="0" err="1" smtClean="0"/>
              <a:t>Link</a:t>
            </a:r>
            <a:r>
              <a:rPr lang="sk-SK" sz="1600" dirty="0" smtClean="0"/>
              <a:t> </a:t>
            </a:r>
            <a:r>
              <a:rPr lang="sk-SK" sz="1600" dirty="0"/>
              <a:t>na dokumentáciu VO: </a:t>
            </a:r>
            <a:r>
              <a:rPr lang="sk-SK" sz="1600" u="sng" dirty="0">
                <a:hlinkClick r:id="rId3"/>
              </a:rPr>
              <a:t>https://</a:t>
            </a:r>
            <a:r>
              <a:rPr lang="sk-SK" sz="1600" u="sng" dirty="0" smtClean="0">
                <a:hlinkClick r:id="rId3"/>
              </a:rPr>
              <a:t>josephine.proebiz.com/sk/tender/17784/summary</a:t>
            </a:r>
            <a:endParaRPr lang="sk-SK" sz="1600" u="sng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 smtClean="0"/>
              <a:t>Zmluva o budúcej zmluve s úspešným víťazom VO : </a:t>
            </a:r>
            <a:r>
              <a:rPr lang="sk-SK" u="sng" dirty="0">
                <a:hlinkClick r:id="rId4"/>
              </a:rPr>
              <a:t>https://</a:t>
            </a:r>
            <a:r>
              <a:rPr lang="sk-SK" u="sng" dirty="0" smtClean="0">
                <a:hlinkClick r:id="rId4"/>
              </a:rPr>
              <a:t>www.crz.gov.sk/data/att/4285311.pdf</a:t>
            </a:r>
            <a:endParaRPr lang="sk-SK" u="sng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k-SK" sz="1600" dirty="0" smtClean="0"/>
              <a:t>Zaradenie do </a:t>
            </a:r>
            <a:r>
              <a:rPr lang="sk-SK" sz="1600" dirty="0"/>
              <a:t>Harmonogram plánovaných výziev Programu Slovensko 2021 - 2027</a:t>
            </a:r>
            <a:r>
              <a:rPr lang="sk-SK" sz="1600" u="sng" dirty="0" smtClean="0"/>
              <a:t>: </a:t>
            </a:r>
            <a:r>
              <a:rPr lang="sk-SK" sz="1600" dirty="0">
                <a:hlinkClick r:id="rId5"/>
              </a:rPr>
              <a:t>Program-Slovensko_Harmonogram-plánovaných-výziev-2023_verzia_3_0_web.pdf (gov.sk)</a:t>
            </a:r>
            <a:endParaRPr lang="sk-SK" sz="1600" dirty="0"/>
          </a:p>
          <a:p>
            <a:r>
              <a:rPr lang="sk-SK" dirty="0"/>
              <a:t> 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55B9A7F-A3B2-D3A2-5F19-82F15578D724}"/>
              </a:ext>
            </a:extLst>
          </p:cNvPr>
          <p:cNvSpPr txBox="1">
            <a:spLocks/>
          </p:cNvSpPr>
          <p:nvPr/>
        </p:nvSpPr>
        <p:spPr>
          <a:xfrm>
            <a:off x="1026307" y="945400"/>
            <a:ext cx="10567465" cy="914400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>
                <a:solidFill>
                  <a:srgbClr val="D4182E"/>
                </a:solidFill>
                <a:latin typeface="Arial"/>
                <a:cs typeface="Arial"/>
              </a:rPr>
              <a:t>5</a:t>
            </a:r>
            <a:r>
              <a:rPr lang="sk-SK" sz="3200" b="1" dirty="0" smtClean="0">
                <a:solidFill>
                  <a:srgbClr val="D4182E"/>
                </a:solidFill>
                <a:latin typeface="Arial"/>
                <a:cs typeface="Arial"/>
              </a:rPr>
              <a:t>. Prehľad udalostí projektu </a:t>
            </a:r>
            <a:r>
              <a:rPr lang="sk-SK" sz="3200" b="1" dirty="0">
                <a:solidFill>
                  <a:srgbClr val="D4182E"/>
                </a:solidFill>
                <a:latin typeface="Arial"/>
                <a:cs typeface="Arial"/>
              </a:rPr>
              <a:t> </a:t>
            </a:r>
            <a:endParaRPr lang="en-US" sz="3200" b="1" dirty="0">
              <a:solidFill>
                <a:srgbClr val="D4182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537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40AD596-B1D4-C14A-9ED1-70173614C7BB}"/>
              </a:ext>
            </a:extLst>
          </p:cNvPr>
          <p:cNvSpPr txBox="1">
            <a:spLocks/>
          </p:cNvSpPr>
          <p:nvPr/>
        </p:nvSpPr>
        <p:spPr>
          <a:xfrm>
            <a:off x="2195030" y="2790768"/>
            <a:ext cx="9144000" cy="914400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200" b="1" dirty="0">
                <a:solidFill>
                  <a:srgbClr val="C00000"/>
                </a:solidFill>
                <a:latin typeface="Arial"/>
                <a:cs typeface="Arial"/>
              </a:rPr>
              <a:t>6</a:t>
            </a:r>
            <a:r>
              <a:rPr lang="sk-SK" sz="3200" b="1" dirty="0" smtClean="0">
                <a:solidFill>
                  <a:srgbClr val="C00000"/>
                </a:solidFill>
                <a:latin typeface="Arial"/>
                <a:cs typeface="Arial"/>
              </a:rPr>
              <a:t>. Status k zapracovaniu pripomienok </a:t>
            </a:r>
            <a:endParaRPr lang="sk-SK" sz="32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570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072980"/>
              </p:ext>
            </p:extLst>
          </p:nvPr>
        </p:nvGraphicFramePr>
        <p:xfrm>
          <a:off x="930443" y="865195"/>
          <a:ext cx="11192430" cy="5127609"/>
        </p:xfrm>
        <a:graphic>
          <a:graphicData uri="http://schemas.openxmlformats.org/drawingml/2006/table">
            <a:tbl>
              <a:tblPr/>
              <a:tblGrid>
                <a:gridCol w="702109">
                  <a:extLst>
                    <a:ext uri="{9D8B030D-6E8A-4147-A177-3AD203B41FA5}">
                      <a16:colId xmlns:a16="http://schemas.microsoft.com/office/drawing/2014/main" val="3778927694"/>
                    </a:ext>
                  </a:extLst>
                </a:gridCol>
                <a:gridCol w="2243993">
                  <a:extLst>
                    <a:ext uri="{9D8B030D-6E8A-4147-A177-3AD203B41FA5}">
                      <a16:colId xmlns:a16="http://schemas.microsoft.com/office/drawing/2014/main" val="1508638864"/>
                    </a:ext>
                  </a:extLst>
                </a:gridCol>
                <a:gridCol w="5630632">
                  <a:extLst>
                    <a:ext uri="{9D8B030D-6E8A-4147-A177-3AD203B41FA5}">
                      <a16:colId xmlns:a16="http://schemas.microsoft.com/office/drawing/2014/main" val="2065074496"/>
                    </a:ext>
                  </a:extLst>
                </a:gridCol>
                <a:gridCol w="1954889">
                  <a:extLst>
                    <a:ext uri="{9D8B030D-6E8A-4147-A177-3AD203B41FA5}">
                      <a16:colId xmlns:a16="http://schemas.microsoft.com/office/drawing/2014/main" val="2925272069"/>
                    </a:ext>
                  </a:extLst>
                </a:gridCol>
                <a:gridCol w="660807">
                  <a:extLst>
                    <a:ext uri="{9D8B030D-6E8A-4147-A177-3AD203B41FA5}">
                      <a16:colId xmlns:a16="http://schemas.microsoft.com/office/drawing/2014/main" val="1958815444"/>
                    </a:ext>
                  </a:extLst>
                </a:gridCol>
              </a:tblGrid>
              <a:tr h="5071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sk-SK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6.1. Pripomienkový list MF SR  </a:t>
                      </a:r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448156"/>
                  </a:ext>
                </a:extLst>
              </a:tr>
              <a:tr h="422605"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00866"/>
                  </a:ext>
                </a:extLst>
              </a:tr>
              <a:tr h="67616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641248"/>
                  </a:ext>
                </a:extLst>
              </a:tr>
              <a:tr h="591648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528657"/>
                  </a:ext>
                </a:extLst>
              </a:tr>
              <a:tr h="259197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 SR - Platobný orgán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Všeobecná pripomienka</a:t>
                      </a:r>
                      <a:r>
                        <a:rPr lang="sk-SK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</a:t>
                      </a:r>
                    </a:p>
                    <a:p>
                      <a:pPr algn="just" fontAlgn="ctr"/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Nakoľko NCZI sprievodnom e-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maili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uvádza, že pri projekte „Online procesy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eZdravia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 došlo k odstúpeniu od zmluvy o poskytnutie NFP v rámci OPII bez finančného plnenia (2014-2020), a že nasledovník projektu projekt "Online procesy - </a:t>
                      </a:r>
                      <a:r>
                        <a:rPr lang="sk-SK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 (OPE) sa uchádza o finančné prostriedky na realizáciu projektu prostredníctvom OPSK (2021-2027),</a:t>
                      </a:r>
                      <a:r>
                        <a:rPr lang="sk-SK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odporúčame v dokumentácii k projektu OPE uvádzať OPSK, namiesto OP II /OPII / Operačný program Integrovaná infraštruktúra. </a:t>
                      </a:r>
                      <a: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Formálna,  nie je potrebné zapracovať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203198"/>
                  </a:ext>
                </a:extLst>
              </a:tr>
              <a:tr h="33808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73071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340AD596-B1D4-C14A-9ED1-70173614C7BB}"/>
              </a:ext>
            </a:extLst>
          </p:cNvPr>
          <p:cNvSpPr txBox="1">
            <a:spLocks/>
          </p:cNvSpPr>
          <p:nvPr/>
        </p:nvSpPr>
        <p:spPr>
          <a:xfrm>
            <a:off x="783325" y="713315"/>
            <a:ext cx="9144000" cy="914400"/>
          </a:xfrm>
          <a:prstGeom prst="rect">
            <a:avLst/>
          </a:prstGeom>
        </p:spPr>
        <p:txBody>
          <a:bodyPr lIns="91440" tIns="45720" rIns="91440" bIns="4572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k-SK" sz="32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48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932382"/>
              </p:ext>
            </p:extLst>
          </p:nvPr>
        </p:nvGraphicFramePr>
        <p:xfrm>
          <a:off x="593677" y="695390"/>
          <a:ext cx="11457295" cy="5783600"/>
        </p:xfrm>
        <a:graphic>
          <a:graphicData uri="http://schemas.openxmlformats.org/drawingml/2006/table">
            <a:tbl>
              <a:tblPr/>
              <a:tblGrid>
                <a:gridCol w="417252">
                  <a:extLst>
                    <a:ext uri="{9D8B030D-6E8A-4147-A177-3AD203B41FA5}">
                      <a16:colId xmlns:a16="http://schemas.microsoft.com/office/drawing/2014/main" val="938457732"/>
                    </a:ext>
                  </a:extLst>
                </a:gridCol>
                <a:gridCol w="280513">
                  <a:extLst>
                    <a:ext uri="{9D8B030D-6E8A-4147-A177-3AD203B41FA5}">
                      <a16:colId xmlns:a16="http://schemas.microsoft.com/office/drawing/2014/main" val="3590016739"/>
                    </a:ext>
                  </a:extLst>
                </a:gridCol>
                <a:gridCol w="718153">
                  <a:extLst>
                    <a:ext uri="{9D8B030D-6E8A-4147-A177-3AD203B41FA5}">
                      <a16:colId xmlns:a16="http://schemas.microsoft.com/office/drawing/2014/main" val="1743411633"/>
                    </a:ext>
                  </a:extLst>
                </a:gridCol>
                <a:gridCol w="789019">
                  <a:extLst>
                    <a:ext uri="{9D8B030D-6E8A-4147-A177-3AD203B41FA5}">
                      <a16:colId xmlns:a16="http://schemas.microsoft.com/office/drawing/2014/main" val="1013081117"/>
                    </a:ext>
                  </a:extLst>
                </a:gridCol>
                <a:gridCol w="3806467">
                  <a:extLst>
                    <a:ext uri="{9D8B030D-6E8A-4147-A177-3AD203B41FA5}">
                      <a16:colId xmlns:a16="http://schemas.microsoft.com/office/drawing/2014/main" val="1452946109"/>
                    </a:ext>
                  </a:extLst>
                </a:gridCol>
                <a:gridCol w="1747738">
                  <a:extLst>
                    <a:ext uri="{9D8B030D-6E8A-4147-A177-3AD203B41FA5}">
                      <a16:colId xmlns:a16="http://schemas.microsoft.com/office/drawing/2014/main" val="1825341742"/>
                    </a:ext>
                  </a:extLst>
                </a:gridCol>
                <a:gridCol w="1479260">
                  <a:extLst>
                    <a:ext uri="{9D8B030D-6E8A-4147-A177-3AD203B41FA5}">
                      <a16:colId xmlns:a16="http://schemas.microsoft.com/office/drawing/2014/main" val="2507624075"/>
                    </a:ext>
                  </a:extLst>
                </a:gridCol>
                <a:gridCol w="1206547">
                  <a:extLst>
                    <a:ext uri="{9D8B030D-6E8A-4147-A177-3AD203B41FA5}">
                      <a16:colId xmlns:a16="http://schemas.microsoft.com/office/drawing/2014/main" val="3934609451"/>
                    </a:ext>
                  </a:extLst>
                </a:gridCol>
                <a:gridCol w="970170">
                  <a:extLst>
                    <a:ext uri="{9D8B030D-6E8A-4147-A177-3AD203B41FA5}">
                      <a16:colId xmlns:a16="http://schemas.microsoft.com/office/drawing/2014/main" val="2111536408"/>
                    </a:ext>
                  </a:extLst>
                </a:gridCol>
                <a:gridCol w="42176">
                  <a:extLst>
                    <a:ext uri="{9D8B030D-6E8A-4147-A177-3AD203B41FA5}">
                      <a16:colId xmlns:a16="http://schemas.microsoft.com/office/drawing/2014/main" val="2211161002"/>
                    </a:ext>
                  </a:extLst>
                </a:gridCol>
              </a:tblGrid>
              <a:tr h="175280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6.2. Pripomienkový list Slovak </a:t>
                      </a:r>
                      <a:r>
                        <a:rPr lang="sk-SK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r>
                        <a:rPr lang="sk-SK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sk-SK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projekt Online procesy - </a:t>
                      </a:r>
                      <a:r>
                        <a:rPr lang="sk-SK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endParaRPr lang="sk-SK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091131"/>
                  </a:ext>
                </a:extLst>
              </a:tr>
              <a:tr h="175280"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sk-SK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87862"/>
                  </a:ext>
                </a:extLst>
              </a:tr>
              <a:tr h="17528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sk-SK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PRIPOMIENKUJÚCI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3127"/>
                  </a:ext>
                </a:extLst>
              </a:tr>
              <a:tr h="293113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Číslo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Autor pripomienky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sk-SK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Pripomienka</a:t>
                      </a: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208388"/>
                  </a:ext>
                </a:extLst>
              </a:tr>
              <a:tr h="2384647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Slovensko </a:t>
                      </a:r>
                      <a:r>
                        <a:rPr lang="sk-SK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REFORMA VS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Projekt je úzko zameraný iba na zrýchlenie súčasných procesov pomocou “online komunikácie” a skrátením lehôt na vyjadrenie pre jednotlivé subjekty. Projekt nerieši komplexne životné situácie (napr. narodenie, úmrtie), ale iba úzko z pohľadu informačných systémov v rezorte zdravotníctva. 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preto potrebné doplniť do projektových dokumentov postup ako bude zabezpečené prepojenie výstupov projektu do celkových procesov príslušných životných situácií.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projektovej 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dokumentácii chýba popis AS-IS stavu. Je potrebné doplniť celkový popis aktuálneho stavu IS NCZI (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eZdravie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s </a:t>
                      </a:r>
                      <a:r>
                        <a:rPr lang="sk-SK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vyznačním</a:t>
                      </a: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existujúcich modulov, ktoré budú projektom upravované a funkcionality, ktorá bude zmenená a premiestnená.</a:t>
                      </a: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Viaceré komponenty, ktoré majú byť vytvorené v rámci tohto projektu  (napr. komponent Certifikačnej autority), sú náhradou komponentov vytvorených v rámci doterajších projektov financovaných z finančných prostriedkov EÚ.</a:t>
                      </a:r>
                      <a:b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k-SK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Je potrebné v projektovej dokumentácii pre tieto moduly zdôvodniť, prečo je duplicitne financovaná rovnaká aktivita z financií EÚ a prečo nie sú tieto moduly rozvíjané v rámci udržateľnosti predchádzajúcich projektov.</a:t>
                      </a:r>
                      <a:endParaRPr lang="sk-SK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Projekt OPE v čase kreovania (2018/2019) nemal za úlohu riešiť komplexne životné situácie, avšak parciálne po technickej stránke rieši optimalizácie prioritných životných situácií aktuálne definovaných MIRRI v Pláne obnovy:  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Narodenie dieťaťa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Úmrtie a dedičské konanie</a:t>
                      </a:r>
                    </a:p>
                    <a:p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Som chorý, mám chorého člena rodiny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Začatie podnikania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PRÍSTUP K PROJEKTU; bod 3. Popis projektu)</a:t>
                      </a:r>
                    </a:p>
                    <a:p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Pri tvorbe projektových dokumentov sme vychádzali zo šablóny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poskytunutej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z MIRRI, nie je samozrejme problém doplniť aj AS-IS stav, ktorý je zachytený v pôvodnej štúdii uskutočniteľnosti su_198. Projekt OPE nemení primárne moduly systému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ezdravie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(rozvoj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ezdravie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je riešený primárne projektom RISEZ), do veľkej miery rieši aplikačný a technologický upgrade systému JRÚZ (Jednotná referenčná údajová základňa), ktorý aktuálne slúži len pre potreby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ezdravie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projektom OPE sa predpokladá otvorenie JRÚZ "do sveta" aj pre iné IS, ktoré majú legislatívny nárok čerpať údaje z jednotlivých registrov. Popis AS-IS stavu bude doplnený do bodu 4 dokumentu "P_03_a_I_03_PRISTUP_k_PROJEKTU_Projekt_OPE.docx" a do bodu 5 dokumentu "PROJEKTOVÝ ZÁMER_OPE_2.docx".                                                                                                    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PRÍSTUP K PROJEKTU; bod 4. Biznis vrstva + graf)</a:t>
                      </a:r>
                    </a:p>
                    <a:p>
                      <a:endParaRPr lang="sk-SK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Projekt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ezdravie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je už dávnejšie po dobe udržateľnosti projektu, práve preto je jednotlivými projektami rozvíjaný tak, aby bol optimalizovaný aj z architektonického hľadiska a zamedzilo sa práve vznikaniu duplicitných riešení. Rozvojovými projektami sa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ezdravie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má </a:t>
                      </a:r>
                      <a:r>
                        <a:rPr lang="sk-SK" sz="10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zmigrovať</a:t>
                      </a:r>
                      <a:r>
                        <a:rPr lang="sk-SK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technologicky aj aplikačne na nové aktuálne technológie, preto nie je vhodné ani z architektonického hľadiska a ani finančného hľadiska robiť zásadné modulové zmeny v aktuálnom riešení (na aktuálnej architektúre)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(zapracovaná informácia v časti: PRÍSTUP K PROJEKTU; bod 4. Biznis vrstva + graf;  4.2. Aplikačná</a:t>
                      </a:r>
                      <a:r>
                        <a:rPr lang="sk-SK" sz="1000" b="1" i="1" u="none" strike="noStrike" kern="120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vrstva  a v dokumente Zámer projektu OPE</a:t>
                      </a:r>
                      <a:r>
                        <a:rPr lang="sk-SK" sz="1000" b="1" i="1" u="none" strike="noStrike" kern="12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sk-SK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Zásadná na zapracovanie</a:t>
                      </a:r>
                      <a:endParaRPr lang="sk-SK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37" marR="4137" marT="4137" marB="2482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4137" marR="4137" marT="4137" marB="2482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3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46924"/>
      </p:ext>
    </p:extLst>
  </p:cSld>
  <p:clrMapOvr>
    <a:masterClrMapping/>
  </p:clrMapOvr>
</p:sld>
</file>

<file path=ppt/theme/theme1.xml><?xml version="1.0" encoding="utf-8"?>
<a:theme xmlns:a="http://schemas.openxmlformats.org/drawingml/2006/main" name="TITULK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KONIE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KA+LOG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PREDELOVACIA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BSAHOVA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BSAH + FO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ZVYRAZNEN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NADPI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TABULKA">
  <a:themeElements>
    <a:clrScheme name="NCZI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881"/>
      </a:accent1>
      <a:accent2>
        <a:srgbClr val="E4E2E2"/>
      </a:accent2>
      <a:accent3>
        <a:srgbClr val="FFFFFF"/>
      </a:accent3>
      <a:accent4>
        <a:srgbClr val="E4E2E2"/>
      </a:accent4>
      <a:accent5>
        <a:srgbClr val="FFFFFF"/>
      </a:accent5>
      <a:accent6>
        <a:srgbClr val="E4E2E2"/>
      </a:accent6>
      <a:hlink>
        <a:srgbClr val="0563C1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GRAF">
  <a:themeElements>
    <a:clrScheme name="Custom 5">
      <a:dk1>
        <a:srgbClr val="000000"/>
      </a:dk1>
      <a:lt1>
        <a:srgbClr val="FFFFFF"/>
      </a:lt1>
      <a:dk2>
        <a:srgbClr val="00518C"/>
      </a:dk2>
      <a:lt2>
        <a:srgbClr val="FFFFFF"/>
      </a:lt2>
      <a:accent1>
        <a:srgbClr val="004881"/>
      </a:accent1>
      <a:accent2>
        <a:srgbClr val="E4E2E2"/>
      </a:accent2>
      <a:accent3>
        <a:srgbClr val="CE1629"/>
      </a:accent3>
      <a:accent4>
        <a:srgbClr val="E0DEDE"/>
      </a:accent4>
      <a:accent5>
        <a:srgbClr val="003F76"/>
      </a:accent5>
      <a:accent6>
        <a:srgbClr val="FFFFFF"/>
      </a:accent6>
      <a:hlink>
        <a:srgbClr val="003F76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4984283CA67784185E07F4A0B335B8F" ma:contentTypeVersion="11" ma:contentTypeDescription="Umožňuje vytvoriť nový dokument." ma:contentTypeScope="" ma:versionID="58e5b8b4578946e55f832d70f5237a1d">
  <xsd:schema xmlns:xsd="http://www.w3.org/2001/XMLSchema" xmlns:xs="http://www.w3.org/2001/XMLSchema" xmlns:p="http://schemas.microsoft.com/office/2006/metadata/properties" xmlns:ns2="d0ed8ad0-3daa-44b0-97b4-97046c569f36" xmlns:ns3="94e99e94-c178-4b03-b784-e1efd7f38dc3" targetNamespace="http://schemas.microsoft.com/office/2006/metadata/properties" ma:root="true" ma:fieldsID="47f5e5b473aad4564600e647b1d9b2c9" ns2:_="" ns3:_="">
    <xsd:import namespace="d0ed8ad0-3daa-44b0-97b4-97046c569f36"/>
    <xsd:import namespace="94e99e94-c178-4b03-b784-e1efd7f38d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ed8ad0-3daa-44b0-97b4-97046c569f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e99e94-c178-4b03-b784-e1efd7f38dc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16BAE1-AF67-43E8-8C88-9FFA36AB89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36C87B-6229-42BB-A727-CCE28FD54CDC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94e99e94-c178-4b03-b784-e1efd7f38dc3"/>
    <ds:schemaRef ds:uri="d0ed8ad0-3daa-44b0-97b4-97046c569f36"/>
    <ds:schemaRef ds:uri="http://schemas.microsoft.com/office/infopath/2007/PartnerControls"/>
    <ds:schemaRef ds:uri="http://purl.org/dc/dcmitype/"/>
    <ds:schemaRef ds:uri="http://purl.org/dc/elements/1.1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9BB08B4-C5A1-4137-94BE-9CF220048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ed8ad0-3daa-44b0-97b4-97046c569f36"/>
    <ds:schemaRef ds:uri="94e99e94-c178-4b03-b784-e1efd7f38d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2931</Words>
  <Application>Microsoft Office PowerPoint</Application>
  <PresentationFormat>Širokouhlá</PresentationFormat>
  <Paragraphs>274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10</vt:i4>
      </vt:variant>
      <vt:variant>
        <vt:lpstr>Nadpisy snímok</vt:lpstr>
      </vt:variant>
      <vt:variant>
        <vt:i4>15</vt:i4>
      </vt:variant>
    </vt:vector>
  </HeadingPairs>
  <TitlesOfParts>
    <vt:vector size="28" baseType="lpstr">
      <vt:lpstr>Arial</vt:lpstr>
      <vt:lpstr>Calibri</vt:lpstr>
      <vt:lpstr>Calibri Light</vt:lpstr>
      <vt:lpstr>TITULKA</vt:lpstr>
      <vt:lpstr>TITULKA+LOGA</vt:lpstr>
      <vt:lpstr>PREDELOVACIA STRANA</vt:lpstr>
      <vt:lpstr>OBSAHOVA STRANA</vt:lpstr>
      <vt:lpstr>OBSAH + FOTO</vt:lpstr>
      <vt:lpstr>ZVYRAZNENIE</vt:lpstr>
      <vt:lpstr>NADPIS</vt:lpstr>
      <vt:lpstr>TABULKA</vt:lpstr>
      <vt:lpstr>GRAF</vt:lpstr>
      <vt:lpstr>KONIEC</vt:lpstr>
      <vt:lpstr>Online procesy  - ezdravie („OPe“)</vt:lpstr>
      <vt:lpstr>Komisia Program Slovensko 2021 – 2027 22.09.2023</vt:lpstr>
      <vt:lpstr>Program:</vt:lpstr>
      <vt:lpstr>1. Cieľ projektu OPE</vt:lpstr>
      <vt:lpstr>2. Informácie o projekte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            Ďakujem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Meňhartová Liliana, Mgr.</cp:lastModifiedBy>
  <cp:revision>82</cp:revision>
  <dcterms:created xsi:type="dcterms:W3CDTF">2019-05-09T08:11:12Z</dcterms:created>
  <dcterms:modified xsi:type="dcterms:W3CDTF">2023-09-11T09:27:14Z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0x01010064984283CA67784185E07F4A0B335B8F</vt:lpwstr>
  </property>
</Properties>
</file>