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</p:sldMasterIdLst>
  <p:notesMasterIdLst>
    <p:notesMasterId r:id="rId13"/>
  </p:notesMasterIdLst>
  <p:sldIdLst>
    <p:sldId id="1081" r:id="rId3"/>
    <p:sldId id="1082" r:id="rId4"/>
    <p:sldId id="1084" r:id="rId5"/>
    <p:sldId id="257" r:id="rId6"/>
    <p:sldId id="259" r:id="rId7"/>
    <p:sldId id="261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169"/>
    <a:srgbClr val="90C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7D936-EE06-4B6D-8959-234FDD22B2BD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2B61-6C5E-4A28-A86A-A6B780E1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Zákonné povinnosti týkajúce sa elektronizácie</a:t>
            </a:r>
          </a:p>
          <a:p>
            <a:pPr marL="285750" indent="-285750">
              <a:buFontTx/>
              <a:buChar char="-"/>
            </a:pPr>
            <a:r>
              <a:rPr lang="sk-SK" dirty="0"/>
              <a:t>Garantom</a:t>
            </a:r>
            <a:r>
              <a:rPr lang="sk-SK" baseline="0" dirty="0"/>
              <a:t> elektronizácie a digitalizácie je UPPVII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UPPVII samosprávnu agendu elektronizácie rieši v spolupráci so ZMOS-om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ZMOS agendu elektronizácie deleguje na DEUS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DEUS prostredníctvom moderných riešení poskytuje samospráve elektronizáciu na kľúč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r>
              <a:rPr lang="sk-SK" baseline="0" dirty="0"/>
              <a:t>O tom, že sme lídrom na trhu svedčí fakt, že doposiaľ sme prijali 1,5 mil. podaní, odoslali 2,3 </a:t>
            </a:r>
            <a:r>
              <a:rPr lang="sk-SK" baseline="0" dirty="0" err="1"/>
              <a:t>mil</a:t>
            </a:r>
            <a:r>
              <a:rPr lang="sk-SK" baseline="0" dirty="0"/>
              <a:t> Rozhodnutí..... A overili...... výpisov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3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efd7f5bb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efd7f5bb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Zákonné povinnosti týkajúce sa elektronizácie</a:t>
            </a:r>
          </a:p>
          <a:p>
            <a:pPr marL="285750" indent="-285750">
              <a:buFontTx/>
              <a:buChar char="-"/>
            </a:pPr>
            <a:r>
              <a:rPr lang="sk-SK" dirty="0"/>
              <a:t>Garantom</a:t>
            </a:r>
            <a:r>
              <a:rPr lang="sk-SK" baseline="0" dirty="0"/>
              <a:t> elektronizácie a digitalizácie je UPPVII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UPPVII samosprávnu agendu elektronizácie rieši v spolupráci so ZMOS-om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ZMOS agendu elektronizácie deleguje na DEUS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DEUS prostredníctvom moderných riešení poskytuje samospráve elektronizáciu na kľúč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r>
              <a:rPr lang="sk-SK" baseline="0" dirty="0"/>
              <a:t>O tom, že sme lídrom na trhu svedčí fakt, že doposiaľ sme prijali 1,5 mil. podaní, odoslali 2,3 </a:t>
            </a:r>
            <a:r>
              <a:rPr lang="sk-SK" baseline="0" dirty="0" err="1"/>
              <a:t>mil</a:t>
            </a:r>
            <a:r>
              <a:rPr lang="sk-SK" baseline="0" dirty="0"/>
              <a:t> Rozhodnutí..... A overili...... výpisov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7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Zákonné povinnosti týkajúce sa elektronizácie</a:t>
            </a:r>
          </a:p>
          <a:p>
            <a:pPr marL="285750" indent="-285750">
              <a:buFontTx/>
              <a:buChar char="-"/>
            </a:pPr>
            <a:r>
              <a:rPr lang="sk-SK" dirty="0"/>
              <a:t>Garantom</a:t>
            </a:r>
            <a:r>
              <a:rPr lang="sk-SK" baseline="0" dirty="0"/>
              <a:t> elektronizácie a digitalizácie je UPPVII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UPPVII samosprávnu agendu elektronizácie rieši v spolupráci so ZMOS-om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ZMOS agendu elektronizácie deleguje na DEUS</a:t>
            </a:r>
          </a:p>
          <a:p>
            <a:pPr marL="285750" indent="-285750">
              <a:buFontTx/>
              <a:buChar char="-"/>
            </a:pPr>
            <a:r>
              <a:rPr lang="sk-SK" baseline="0" dirty="0"/>
              <a:t>DEUS prostredníctvom moderných riešení poskytuje samospráve elektronizáciu na kľúč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r>
              <a:rPr lang="sk-SK" baseline="0" dirty="0"/>
              <a:t>O tom, že sme lídrom na trhu svedčí fakt, že doposiaľ sme prijali 1,5 mil. podaní, odoslali 2,3 </a:t>
            </a:r>
            <a:r>
              <a:rPr lang="sk-SK" baseline="0" dirty="0" err="1"/>
              <a:t>mil</a:t>
            </a:r>
            <a:r>
              <a:rPr lang="sk-SK" baseline="0" dirty="0"/>
              <a:t> Rozhodnutí..... A overili...... výpisov</a:t>
            </a:r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baseline="0" dirty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98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004666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004666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efd7f5bb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efd7f5bb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efd7f5bb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efd7f5bb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fd7f5b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fd7f5bb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efd7f5bb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efd7f5bb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fd7f5bb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efd7f5bb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99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6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27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72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0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49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54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0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86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96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31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79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77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892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06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289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45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00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358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721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20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3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4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538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66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5418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79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8247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537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606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052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89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0392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240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4109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8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4491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2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7645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9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60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957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1876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9970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07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5267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8640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7050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53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5051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9810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44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0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21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38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713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399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92212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4866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4199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1571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8318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5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0125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5569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3707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8805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6654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4369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8707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6269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2654"/>
              </a:buClr>
              <a:buSzPts val="2800"/>
              <a:buFont typeface="Montserrat SemiBold"/>
              <a:buNone/>
              <a:defRPr>
                <a:solidFill>
                  <a:srgbClr val="1C265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46400" y="1536633"/>
            <a:ext cx="1103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028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007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056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455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81615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5335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2864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59198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2673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34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8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00"/>
              <a:buFont typeface="Montserrat SemiBold"/>
              <a:buNone/>
              <a:defRPr sz="2800">
                <a:solidFill>
                  <a:srgbClr val="1C458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5335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D2CB8F12-234A-463A-8EC1-190DC46167ED}"/>
              </a:ext>
            </a:extLst>
          </p:cNvPr>
          <p:cNvSpPr/>
          <p:nvPr/>
        </p:nvSpPr>
        <p:spPr>
          <a:xfrm>
            <a:off x="4455155" y="483381"/>
            <a:ext cx="4552769" cy="116230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>
                <a:solidFill>
                  <a:srgbClr val="0070C0"/>
                </a:solidFill>
                <a:latin typeface="Open Sans Light"/>
              </a:rPr>
              <a:t>ÚPVII MobileID</a:t>
            </a:r>
            <a:r>
              <a:rPr lang="sk-SK" sz="3300" dirty="0">
                <a:solidFill>
                  <a:srgbClr val="0070C0"/>
                </a:solidFill>
                <a:latin typeface="Open Sans Light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3300" dirty="0">
              <a:solidFill>
                <a:srgbClr val="0070C0"/>
              </a:solidFill>
              <a:latin typeface="Open Sans Light"/>
            </a:endParaRPr>
          </a:p>
        </p:txBody>
      </p:sp>
      <p:pic>
        <p:nvPicPr>
          <p:cNvPr id="41" name="Picture 2" descr="https://www.vicepremier.gov.sk/wp-content/themes/upv/assets/img/upvsr.png">
            <a:extLst>
              <a:ext uri="{FF2B5EF4-FFF2-40B4-BE49-F238E27FC236}">
                <a16:creationId xmlns:a16="http://schemas.microsoft.com/office/drawing/2014/main" id="{4C86BAD5-26E5-4723-A80E-69C681DC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1"/>
            <a:ext cx="3571871" cy="12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Why government organisations need to embrace mobile technology">
            <a:extLst>
              <a:ext uri="{FF2B5EF4-FFF2-40B4-BE49-F238E27FC236}">
                <a16:creationId xmlns:a16="http://schemas.microsoft.com/office/drawing/2014/main" id="{0A9660BE-6B8E-48A7-910D-F684A15B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621"/>
            <a:ext cx="6731540" cy="41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70444-60A4-41CC-A4CE-9572BBFA8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540" y="3890155"/>
            <a:ext cx="5460460" cy="207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B18CB-8D57-4ADE-B706-432CE5F4F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540" y="1822621"/>
            <a:ext cx="5460460" cy="20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ĺžnik 112"/>
          <p:cNvSpPr/>
          <p:nvPr/>
        </p:nvSpPr>
        <p:spPr>
          <a:xfrm>
            <a:off x="6959602" y="1475959"/>
            <a:ext cx="4356381" cy="43972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sk-SK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2" name="Obdĺžnik 111"/>
          <p:cNvSpPr/>
          <p:nvPr/>
        </p:nvSpPr>
        <p:spPr>
          <a:xfrm>
            <a:off x="3586207" y="2142029"/>
            <a:ext cx="2752692" cy="37311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sk-SK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839727" y="2151061"/>
            <a:ext cx="2752692" cy="37311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sk-SK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1" name="Obdĺžnik 110"/>
          <p:cNvSpPr/>
          <p:nvPr/>
        </p:nvSpPr>
        <p:spPr>
          <a:xfrm>
            <a:off x="3610892" y="1675461"/>
            <a:ext cx="3348709" cy="41977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sk-SK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819208" y="1666431"/>
            <a:ext cx="2791851" cy="421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sk-SK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825701" y="303101"/>
            <a:ext cx="10471809" cy="6852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dirty="0"/>
              <a:t>Produktová </a:t>
            </a:r>
            <a:r>
              <a:rPr lang="sk-SK" dirty="0" err="1"/>
              <a:t>roadmapa</a:t>
            </a:r>
            <a:r>
              <a:rPr lang="sk-SK" dirty="0"/>
              <a:t> MobileID</a:t>
            </a:r>
            <a:endParaRPr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839894" y="5864133"/>
            <a:ext cx="10476089" cy="18063"/>
          </a:xfrm>
          <a:prstGeom prst="straightConnector1">
            <a:avLst/>
          </a:prstGeom>
          <a:ln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248;p25"/>
          <p:cNvSpPr/>
          <p:nvPr/>
        </p:nvSpPr>
        <p:spPr>
          <a:xfrm>
            <a:off x="6131009" y="6083384"/>
            <a:ext cx="838400" cy="43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T+6</a:t>
            </a:r>
            <a:endParaRPr sz="1333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248;p25"/>
          <p:cNvSpPr/>
          <p:nvPr/>
        </p:nvSpPr>
        <p:spPr>
          <a:xfrm>
            <a:off x="10477583" y="6095020"/>
            <a:ext cx="838400" cy="43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T+12</a:t>
            </a:r>
            <a:endParaRPr sz="1333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248;p25"/>
          <p:cNvSpPr/>
          <p:nvPr/>
        </p:nvSpPr>
        <p:spPr>
          <a:xfrm>
            <a:off x="839893" y="6083384"/>
            <a:ext cx="1012353" cy="43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</a:p>
          <a:p>
            <a:pPr algn="ctr" defTabSz="1219170">
              <a:buClr>
                <a:srgbClr val="000000"/>
              </a:buClr>
            </a:pPr>
            <a:r>
              <a:rPr lang="sk-SK" sz="8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(podpis zmluvy)</a:t>
            </a:r>
            <a:endParaRPr sz="8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239;p25"/>
          <p:cNvSpPr/>
          <p:nvPr/>
        </p:nvSpPr>
        <p:spPr>
          <a:xfrm>
            <a:off x="858365" y="4841172"/>
            <a:ext cx="1844691" cy="52064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MUK-P </a:t>
            </a:r>
          </a:p>
          <a:p>
            <a:pPr algn="ctr" defTabSz="1219170">
              <a:buClr>
                <a:srgbClr val="000000"/>
              </a:buClr>
            </a:pP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(Open </a:t>
            </a:r>
            <a:r>
              <a:rPr lang="sk-SK" sz="1067" b="1" kern="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Api</a:t>
            </a: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OAUTH2)</a:t>
            </a:r>
          </a:p>
        </p:txBody>
      </p:sp>
      <p:sp>
        <p:nvSpPr>
          <p:cNvPr id="55" name="Google Shape;239;p25"/>
          <p:cNvSpPr/>
          <p:nvPr/>
        </p:nvSpPr>
        <p:spPr>
          <a:xfrm>
            <a:off x="1000836" y="2806312"/>
            <a:ext cx="2585371" cy="6421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Funkčný demonštrátor – vytvorenie mobilnej identity a prihlasovanie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234;p25"/>
          <p:cNvSpPr/>
          <p:nvPr/>
        </p:nvSpPr>
        <p:spPr>
          <a:xfrm>
            <a:off x="825702" y="1201204"/>
            <a:ext cx="10490281" cy="475600"/>
          </a:xfrm>
          <a:prstGeom prst="roundRect">
            <a:avLst>
              <a:gd name="adj" fmla="val 9824"/>
            </a:avLst>
          </a:prstGeom>
          <a:solidFill>
            <a:srgbClr val="1C26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Univerzálne integračné rozhranie na autentifikáciu</a:t>
            </a:r>
            <a:endParaRPr sz="1333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239;p25"/>
          <p:cNvSpPr/>
          <p:nvPr/>
        </p:nvSpPr>
        <p:spPr>
          <a:xfrm>
            <a:off x="4416998" y="1877607"/>
            <a:ext cx="1971903" cy="632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29AD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eSchránky</a:t>
            </a: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(NASES)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238;p25"/>
          <p:cNvSpPr/>
          <p:nvPr/>
        </p:nvSpPr>
        <p:spPr>
          <a:xfrm>
            <a:off x="4438227" y="2815632"/>
            <a:ext cx="1971903" cy="632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89C4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Služby obce (DEUS) sprístupnené pre mobil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248;p25"/>
          <p:cNvSpPr/>
          <p:nvPr/>
        </p:nvSpPr>
        <p:spPr>
          <a:xfrm>
            <a:off x="2772491" y="6095020"/>
            <a:ext cx="838400" cy="43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T+3</a:t>
            </a:r>
            <a:endParaRPr sz="1333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233;p25"/>
          <p:cNvSpPr/>
          <p:nvPr/>
        </p:nvSpPr>
        <p:spPr>
          <a:xfrm>
            <a:off x="6959602" y="4089219"/>
            <a:ext cx="4356381" cy="475600"/>
          </a:xfrm>
          <a:prstGeom prst="roundRect">
            <a:avLst>
              <a:gd name="adj" fmla="val 9824"/>
            </a:avLst>
          </a:prstGeom>
          <a:solidFill>
            <a:srgbClr val="1C26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Univerzálne integračné rozhranie na podpisovanie      </a:t>
            </a:r>
            <a:endParaRPr sz="1333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227;p25"/>
          <p:cNvSpPr/>
          <p:nvPr/>
        </p:nvSpPr>
        <p:spPr>
          <a:xfrm>
            <a:off x="8388051" y="4646361"/>
            <a:ext cx="1841600" cy="1154000"/>
          </a:xfrm>
          <a:prstGeom prst="roundRect">
            <a:avLst>
              <a:gd name="adj" fmla="val 51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6096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Podpis klikom</a:t>
            </a:r>
            <a:endParaRPr sz="1333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229;p25"/>
          <p:cNvSpPr/>
          <p:nvPr/>
        </p:nvSpPr>
        <p:spPr>
          <a:xfrm>
            <a:off x="8521472" y="5216849"/>
            <a:ext cx="687200" cy="475600"/>
          </a:xfrm>
          <a:prstGeom prst="roundRect">
            <a:avLst>
              <a:gd name="adj" fmla="val 982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</a:t>
            </a:r>
            <a:endParaRPr sz="1333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230;p25"/>
          <p:cNvSpPr/>
          <p:nvPr/>
        </p:nvSpPr>
        <p:spPr>
          <a:xfrm>
            <a:off x="9289441" y="5216849"/>
            <a:ext cx="834000" cy="475600"/>
          </a:xfrm>
          <a:prstGeom prst="roundRect">
            <a:avLst>
              <a:gd name="adj" fmla="val 982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Browser</a:t>
            </a:r>
            <a:endParaRPr sz="1333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239;p25"/>
          <p:cNvSpPr/>
          <p:nvPr/>
        </p:nvSpPr>
        <p:spPr>
          <a:xfrm>
            <a:off x="3711062" y="1746252"/>
            <a:ext cx="384689" cy="4057649"/>
          </a:xfrm>
          <a:prstGeom prst="roundRect">
            <a:avLst>
              <a:gd name="adj" fmla="val 46129"/>
            </a:avLst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Certifikácia a penetračné testovanie</a:t>
            </a:r>
          </a:p>
        </p:txBody>
      </p:sp>
      <p:sp>
        <p:nvSpPr>
          <p:cNvPr id="120" name="Google Shape;238;p25"/>
          <p:cNvSpPr/>
          <p:nvPr/>
        </p:nvSpPr>
        <p:spPr>
          <a:xfrm>
            <a:off x="8240566" y="2656085"/>
            <a:ext cx="1971903" cy="632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Mobilní operátori, poštové podniky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238;p25"/>
          <p:cNvSpPr/>
          <p:nvPr/>
        </p:nvSpPr>
        <p:spPr>
          <a:xfrm>
            <a:off x="8240566" y="1822096"/>
            <a:ext cx="1971903" cy="632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Banky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239;p25"/>
          <p:cNvSpPr/>
          <p:nvPr/>
        </p:nvSpPr>
        <p:spPr>
          <a:xfrm>
            <a:off x="7059604" y="1712097"/>
            <a:ext cx="560259" cy="1745008"/>
          </a:xfrm>
          <a:prstGeom prst="roundRect">
            <a:avLst>
              <a:gd name="adj" fmla="val 46129"/>
            </a:avLst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Certifikácia a penetračné testovanie ďalších </a:t>
            </a:r>
            <a:r>
              <a:rPr lang="sk-SK" sz="1067" b="1" kern="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poskyt</a:t>
            </a:r>
            <a:r>
              <a:rPr lang="sk-SK" sz="1067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identít</a:t>
            </a:r>
          </a:p>
        </p:txBody>
      </p:sp>
      <p:sp>
        <p:nvSpPr>
          <p:cNvPr id="27" name="Google Shape;238;p25">
            <a:extLst>
              <a:ext uri="{FF2B5EF4-FFF2-40B4-BE49-F238E27FC236}">
                <a16:creationId xmlns:a16="http://schemas.microsoft.com/office/drawing/2014/main" id="{13C74730-11EE-4268-8CDE-8259D2416793}"/>
              </a:ext>
            </a:extLst>
          </p:cNvPr>
          <p:cNvSpPr/>
          <p:nvPr/>
        </p:nvSpPr>
        <p:spPr>
          <a:xfrm>
            <a:off x="4441194" y="4169268"/>
            <a:ext cx="1968936" cy="632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Využívanie </a:t>
            </a:r>
            <a:r>
              <a:rPr lang="sk-SK" sz="1333" b="1" kern="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</a:t>
            </a:r>
            <a:r>
              <a:rPr lang="sk-SK" sz="1333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komerčným sektorom</a:t>
            </a:r>
            <a:endParaRPr sz="1333" b="1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38;p25">
            <a:extLst>
              <a:ext uri="{FF2B5EF4-FFF2-40B4-BE49-F238E27FC236}">
                <a16:creationId xmlns:a16="http://schemas.microsoft.com/office/drawing/2014/main" id="{EF926B0C-38CD-4461-89BE-58EDA5E28075}"/>
              </a:ext>
            </a:extLst>
          </p:cNvPr>
          <p:cNvSpPr/>
          <p:nvPr/>
        </p:nvSpPr>
        <p:spPr>
          <a:xfrm>
            <a:off x="6430776" y="3505706"/>
            <a:ext cx="4885207" cy="47560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accent2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k-SK" sz="1333" b="1" kern="0" dirty="0">
                <a:solidFill>
                  <a:srgbClr val="EEEEEE">
                    <a:lumMod val="50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Registrácia mobilnej identity na IOM</a:t>
            </a:r>
            <a:endParaRPr sz="1333" b="1" kern="0" dirty="0">
              <a:solidFill>
                <a:srgbClr val="EEEEEE">
                  <a:lumMod val="50000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>
          <a:xfrm>
            <a:off x="556191" y="1192385"/>
            <a:ext cx="2061856" cy="2061851"/>
          </a:xfrm>
          <a:prstGeom prst="ellipse">
            <a:avLst/>
          </a:prstGeom>
          <a:solidFill>
            <a:schemeClr val="accent5">
              <a:lumMod val="60000"/>
              <a:lumOff val="40000"/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470290" y="2755962"/>
            <a:ext cx="2159665" cy="2159660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3444" y="1192385"/>
            <a:ext cx="633483" cy="6323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597288" y="5343847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1209" y="2154232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665758" y="1195664"/>
            <a:ext cx="9728071" cy="139063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>
                <a:solidFill>
                  <a:schemeClr val="bg1"/>
                </a:solidFill>
                <a:latin typeface="Open Sans Light"/>
              </a:rPr>
              <a:t>Zjednodušenie prihlasovania a podpisovania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lvl="0" defTabSz="1219170">
              <a:lnSpc>
                <a:spcPct val="89000"/>
              </a:lnSpc>
              <a:defRPr/>
            </a:pPr>
            <a:r>
              <a:rPr lang="sk-SK" sz="1700" b="1" dirty="0">
                <a:solidFill>
                  <a:schemeClr val="bg1"/>
                </a:solidFill>
                <a:latin typeface="Open Sans Light"/>
              </a:rPr>
              <a:t>Občania a podnikatelia </a:t>
            </a:r>
            <a:r>
              <a:rPr lang="sk-SK" sz="1700" b="1" dirty="0">
                <a:solidFill>
                  <a:schemeClr val="bg1"/>
                </a:solidFill>
              </a:rPr>
              <a:t>sa budú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b="1" dirty="0">
                <a:solidFill>
                  <a:schemeClr val="bg1"/>
                </a:solidFill>
              </a:rPr>
              <a:t>môcť</a:t>
            </a:r>
            <a:r>
              <a:rPr lang="sk-SK" sz="1700" dirty="0">
                <a:solidFill>
                  <a:schemeClr val="bg1"/>
                </a:solidFill>
              </a:rPr>
              <a:t> do veľkej časti </a:t>
            </a:r>
            <a:r>
              <a:rPr lang="sk-SK" sz="1700" dirty="0" err="1">
                <a:solidFill>
                  <a:schemeClr val="bg1"/>
                </a:solidFill>
              </a:rPr>
              <a:t>eGov</a:t>
            </a:r>
            <a:r>
              <a:rPr lang="sk-SK" sz="1700" dirty="0">
                <a:solidFill>
                  <a:schemeClr val="bg1"/>
                </a:solidFill>
              </a:rPr>
              <a:t> služieb </a:t>
            </a:r>
            <a:r>
              <a:rPr lang="sk-SK" sz="1700" b="1" dirty="0">
                <a:solidFill>
                  <a:schemeClr val="bg1"/>
                </a:solidFill>
              </a:rPr>
              <a:t>prihlásiť 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(a vo veľmi blízkej budúcnosti aj podpisovať podania ) </a:t>
            </a:r>
            <a:r>
              <a:rPr lang="sk-SK" sz="1700" b="1" dirty="0">
                <a:solidFill>
                  <a:schemeClr val="bg1"/>
                </a:solidFill>
                <a:latin typeface="Open Sans Light"/>
              </a:rPr>
              <a:t>pomocou smartfónu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. Odpadnú tak časté problémy s inštaláciou a nastavením softvéru k </a:t>
            </a:r>
            <a:r>
              <a:rPr lang="sk-SK" sz="1700" dirty="0" err="1">
                <a:solidFill>
                  <a:schemeClr val="bg1"/>
                </a:solidFill>
                <a:latin typeface="Open Sans Light"/>
              </a:rPr>
              <a:t>eID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 (kartičkám). Prístup k </a:t>
            </a:r>
            <a:r>
              <a:rPr lang="sk-SK" sz="1700" dirty="0" err="1">
                <a:solidFill>
                  <a:schemeClr val="bg1"/>
                </a:solidFill>
                <a:latin typeface="Open Sans Light"/>
              </a:rPr>
              <a:t>eGov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 službám sa zjednoduší a zrýchli.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160646" y="5745974"/>
            <a:ext cx="1205590" cy="933000"/>
            <a:chOff x="6493350" y="2543962"/>
            <a:chExt cx="493658" cy="453945"/>
          </a:xfrm>
        </p:grpSpPr>
        <p:sp>
          <p:nvSpPr>
            <p:cNvPr id="71" name="Freeform 272"/>
            <p:cNvSpPr>
              <a:spLocks/>
            </p:cNvSpPr>
            <p:nvPr/>
          </p:nvSpPr>
          <p:spPr bwMode="auto">
            <a:xfrm>
              <a:off x="6493350" y="2697886"/>
              <a:ext cx="493658" cy="134792"/>
            </a:xfrm>
            <a:custGeom>
              <a:avLst/>
              <a:gdLst>
                <a:gd name="T0" fmla="*/ 624 w 721"/>
                <a:gd name="T1" fmla="*/ 166 h 197"/>
                <a:gd name="T2" fmla="*/ 360 w 721"/>
                <a:gd name="T3" fmla="*/ 197 h 197"/>
                <a:gd name="T4" fmla="*/ 0 w 721"/>
                <a:gd name="T5" fmla="*/ 99 h 197"/>
                <a:gd name="T6" fmla="*/ 360 w 721"/>
                <a:gd name="T7" fmla="*/ 0 h 197"/>
                <a:gd name="T8" fmla="*/ 721 w 721"/>
                <a:gd name="T9" fmla="*/ 99 h 197"/>
                <a:gd name="T10" fmla="*/ 669 w 721"/>
                <a:gd name="T11" fmla="*/ 1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197">
                  <a:moveTo>
                    <a:pt x="624" y="166"/>
                  </a:moveTo>
                  <a:cubicBezTo>
                    <a:pt x="558" y="185"/>
                    <a:pt x="465" y="197"/>
                    <a:pt x="360" y="197"/>
                  </a:cubicBezTo>
                  <a:cubicBezTo>
                    <a:pt x="161" y="197"/>
                    <a:pt x="0" y="153"/>
                    <a:pt x="0" y="99"/>
                  </a:cubicBezTo>
                  <a:cubicBezTo>
                    <a:pt x="0" y="44"/>
                    <a:pt x="161" y="0"/>
                    <a:pt x="360" y="0"/>
                  </a:cubicBezTo>
                  <a:cubicBezTo>
                    <a:pt x="559" y="0"/>
                    <a:pt x="721" y="44"/>
                    <a:pt x="721" y="99"/>
                  </a:cubicBezTo>
                  <a:cubicBezTo>
                    <a:pt x="721" y="117"/>
                    <a:pt x="702" y="135"/>
                    <a:pt x="669" y="149"/>
                  </a:cubicBez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3" name="Freeform 274"/>
            <p:cNvSpPr>
              <a:spLocks/>
            </p:cNvSpPr>
            <p:nvPr/>
          </p:nvSpPr>
          <p:spPr bwMode="auto">
            <a:xfrm>
              <a:off x="6584371" y="2543962"/>
              <a:ext cx="311616" cy="453945"/>
            </a:xfrm>
            <a:custGeom>
              <a:avLst/>
              <a:gdLst>
                <a:gd name="T0" fmla="*/ 173 w 455"/>
                <a:gd name="T1" fmla="*/ 81 h 663"/>
                <a:gd name="T2" fmla="*/ 313 w 455"/>
                <a:gd name="T3" fmla="*/ 274 h 663"/>
                <a:gd name="T4" fmla="*/ 408 w 455"/>
                <a:gd name="T5" fmla="*/ 636 h 663"/>
                <a:gd name="T6" fmla="*/ 142 w 455"/>
                <a:gd name="T7" fmla="*/ 373 h 663"/>
                <a:gd name="T8" fmla="*/ 47 w 455"/>
                <a:gd name="T9" fmla="*/ 12 h 663"/>
                <a:gd name="T10" fmla="*/ 138 w 455"/>
                <a:gd name="T11" fmla="*/ 4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663">
                  <a:moveTo>
                    <a:pt x="173" y="81"/>
                  </a:moveTo>
                  <a:cubicBezTo>
                    <a:pt x="218" y="128"/>
                    <a:pt x="267" y="196"/>
                    <a:pt x="313" y="274"/>
                  </a:cubicBezTo>
                  <a:cubicBezTo>
                    <a:pt x="412" y="447"/>
                    <a:pt x="455" y="609"/>
                    <a:pt x="408" y="636"/>
                  </a:cubicBezTo>
                  <a:cubicBezTo>
                    <a:pt x="361" y="663"/>
                    <a:pt x="242" y="545"/>
                    <a:pt x="142" y="373"/>
                  </a:cubicBezTo>
                  <a:cubicBezTo>
                    <a:pt x="43" y="201"/>
                    <a:pt x="0" y="39"/>
                    <a:pt x="47" y="12"/>
                  </a:cubicBezTo>
                  <a:cubicBezTo>
                    <a:pt x="67" y="0"/>
                    <a:pt x="100" y="14"/>
                    <a:pt x="138" y="48"/>
                  </a:cubicBez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4" name="Oval 275"/>
            <p:cNvSpPr>
              <a:spLocks noChangeArrowheads="1"/>
            </p:cNvSpPr>
            <p:nvPr/>
          </p:nvSpPr>
          <p:spPr bwMode="auto">
            <a:xfrm>
              <a:off x="6920047" y="2789776"/>
              <a:ext cx="32756" cy="32756"/>
            </a:xfrm>
            <a:prstGeom prst="ellipse">
              <a:avLst/>
            </a:pr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Oval 276"/>
            <p:cNvSpPr>
              <a:spLocks noChangeArrowheads="1"/>
            </p:cNvSpPr>
            <p:nvPr/>
          </p:nvSpPr>
          <p:spPr bwMode="auto">
            <a:xfrm>
              <a:off x="6596836" y="2870362"/>
              <a:ext cx="32756" cy="33046"/>
            </a:xfrm>
            <a:prstGeom prst="ellipse">
              <a:avLst/>
            </a:pr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6" name="Freeform 277"/>
            <p:cNvSpPr>
              <a:spLocks/>
            </p:cNvSpPr>
            <p:nvPr/>
          </p:nvSpPr>
          <p:spPr bwMode="auto">
            <a:xfrm>
              <a:off x="6674812" y="2571210"/>
              <a:ext cx="32756" cy="32756"/>
            </a:xfrm>
            <a:custGeom>
              <a:avLst/>
              <a:gdLst>
                <a:gd name="T0" fmla="*/ 48 w 48"/>
                <a:gd name="T1" fmla="*/ 24 h 48"/>
                <a:gd name="T2" fmla="*/ 40 w 48"/>
                <a:gd name="T3" fmla="*/ 42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48 w 48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1"/>
                    <a:pt x="45" y="37"/>
                    <a:pt x="40" y="42"/>
                  </a:cubicBezTo>
                  <a:cubicBezTo>
                    <a:pt x="36" y="46"/>
                    <a:pt x="30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245B915-C68C-46A8-8784-C6AE830E3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0" y="1937822"/>
            <a:ext cx="734747" cy="482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39B17B-4960-4E61-8904-603A26D7B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36" y="1740676"/>
            <a:ext cx="990947" cy="99094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678E48-12CF-4A26-9CC6-B8DC24215714}"/>
              </a:ext>
            </a:extLst>
          </p:cNvPr>
          <p:cNvCxnSpPr>
            <a:cxnSpLocks/>
          </p:cNvCxnSpPr>
          <p:nvPr/>
        </p:nvCxnSpPr>
        <p:spPr>
          <a:xfrm>
            <a:off x="1511686" y="2178993"/>
            <a:ext cx="37613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6A24BAF4-728B-4153-998D-EAD2C71E6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66" y="3054272"/>
            <a:ext cx="1441142" cy="144114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BB15641-EB6A-4803-98DA-259E99DB2F68}"/>
              </a:ext>
            </a:extLst>
          </p:cNvPr>
          <p:cNvSpPr/>
          <p:nvPr/>
        </p:nvSpPr>
        <p:spPr>
          <a:xfrm>
            <a:off x="352169" y="3081241"/>
            <a:ext cx="9096414" cy="1404359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>
                <a:solidFill>
                  <a:schemeClr val="bg1"/>
                </a:solidFill>
                <a:latin typeface="Open Sans Light"/>
              </a:rPr>
              <a:t>Podporujeme využitie komerčným sektorom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700" dirty="0">
                <a:solidFill>
                  <a:schemeClr val="bg1"/>
                </a:solidFill>
                <a:latin typeface="Open Sans Light"/>
              </a:rPr>
              <a:t>V MobileID od začiatku myslíme na jeho využitie komerčným sektorom. </a:t>
            </a: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Pomocou štátom garantovanej identity v mobile bude môcť občan alebo podnikateľ napríklad zakladať účty, alebo zmeniť telekomunikačného operátora. </a:t>
            </a:r>
            <a:r>
              <a:rPr lang="sk-SK" sz="1700" b="1" noProof="0" dirty="0">
                <a:solidFill>
                  <a:schemeClr val="bg1"/>
                </a:solidFill>
                <a:latin typeface="Open Sans Light"/>
              </a:rPr>
              <a:t>Bez nutnosti fyzickej návštevy </a:t>
            </a: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na pobočke.</a:t>
            </a:r>
            <a:r>
              <a:rPr lang="sk-SK" dirty="0">
                <a:solidFill>
                  <a:schemeClr val="bg1"/>
                </a:solidFill>
                <a:latin typeface="Open Sans Ligh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F5B606-AA00-43BD-8C31-D6E11C705BDE}"/>
              </a:ext>
            </a:extLst>
          </p:cNvPr>
          <p:cNvSpPr>
            <a:spLocks noChangeAspect="1"/>
          </p:cNvSpPr>
          <p:nvPr/>
        </p:nvSpPr>
        <p:spPr>
          <a:xfrm>
            <a:off x="510665" y="4595678"/>
            <a:ext cx="2159665" cy="2159660"/>
          </a:xfrm>
          <a:prstGeom prst="ellipse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17E821C-D9FE-4060-825B-8CD5D3CDD08E}"/>
              </a:ext>
            </a:extLst>
          </p:cNvPr>
          <p:cNvSpPr/>
          <p:nvPr/>
        </p:nvSpPr>
        <p:spPr>
          <a:xfrm>
            <a:off x="11489455" y="2751086"/>
            <a:ext cx="633483" cy="632311"/>
          </a:xfrm>
          <a:prstGeom prst="ellipse">
            <a:avLst/>
          </a:prstGeom>
          <a:solidFill>
            <a:srgbClr val="90C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7F2967F-4398-420E-B11C-23F7B101D856}"/>
              </a:ext>
            </a:extLst>
          </p:cNvPr>
          <p:cNvSpPr/>
          <p:nvPr/>
        </p:nvSpPr>
        <p:spPr>
          <a:xfrm>
            <a:off x="42952" y="4520789"/>
            <a:ext cx="633483" cy="6323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D55DCD-13C4-4CA9-880C-E71ADDF110B1}"/>
              </a:ext>
            </a:extLst>
          </p:cNvPr>
          <p:cNvSpPr/>
          <p:nvPr/>
        </p:nvSpPr>
        <p:spPr>
          <a:xfrm>
            <a:off x="1444570" y="5462379"/>
            <a:ext cx="324255" cy="31805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34F8582-0173-442E-B945-EF3D3616D992}"/>
              </a:ext>
            </a:extLst>
          </p:cNvPr>
          <p:cNvSpPr/>
          <p:nvPr/>
        </p:nvSpPr>
        <p:spPr>
          <a:xfrm>
            <a:off x="1509637" y="4885346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9C570E-8EB0-4184-8E72-68255A9D96E7}"/>
              </a:ext>
            </a:extLst>
          </p:cNvPr>
          <p:cNvSpPr/>
          <p:nvPr/>
        </p:nvSpPr>
        <p:spPr>
          <a:xfrm>
            <a:off x="2080981" y="5102879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A1200-33C3-4E68-ACE8-CD4221BEEC56}"/>
              </a:ext>
            </a:extLst>
          </p:cNvPr>
          <p:cNvSpPr/>
          <p:nvPr/>
        </p:nvSpPr>
        <p:spPr>
          <a:xfrm>
            <a:off x="2000119" y="6054013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4425B7B-75BA-4DC5-A2BA-EE31569D8455}"/>
              </a:ext>
            </a:extLst>
          </p:cNvPr>
          <p:cNvSpPr/>
          <p:nvPr/>
        </p:nvSpPr>
        <p:spPr>
          <a:xfrm>
            <a:off x="722361" y="5535435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50EA59-4EB2-4A39-8EAC-8E1134DC90BA}"/>
              </a:ext>
            </a:extLst>
          </p:cNvPr>
          <p:cNvCxnSpPr>
            <a:cxnSpLocks/>
            <a:stCxn id="49" idx="0"/>
            <a:endCxn id="84" idx="4"/>
          </p:cNvCxnSpPr>
          <p:nvPr/>
        </p:nvCxnSpPr>
        <p:spPr>
          <a:xfrm flipH="1" flipV="1">
            <a:off x="1590499" y="5044373"/>
            <a:ext cx="16199" cy="4180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311137-9136-4DB2-90E0-EF07E846BDDC}"/>
              </a:ext>
            </a:extLst>
          </p:cNvPr>
          <p:cNvCxnSpPr>
            <a:cxnSpLocks/>
            <a:stCxn id="49" idx="7"/>
            <a:endCxn id="85" idx="2"/>
          </p:cNvCxnSpPr>
          <p:nvPr/>
        </p:nvCxnSpPr>
        <p:spPr>
          <a:xfrm flipV="1">
            <a:off x="1721339" y="5182393"/>
            <a:ext cx="359642" cy="3265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06675E6-17BB-44B7-9A5A-F2A0E8CFE97E}"/>
              </a:ext>
            </a:extLst>
          </p:cNvPr>
          <p:cNvCxnSpPr>
            <a:cxnSpLocks/>
            <a:stCxn id="49" idx="5"/>
            <a:endCxn id="86" idx="0"/>
          </p:cNvCxnSpPr>
          <p:nvPr/>
        </p:nvCxnSpPr>
        <p:spPr>
          <a:xfrm>
            <a:off x="1721339" y="5733855"/>
            <a:ext cx="359642" cy="3201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22F949-8EFC-4D71-89FB-CB0B2BA215CB}"/>
              </a:ext>
            </a:extLst>
          </p:cNvPr>
          <p:cNvCxnSpPr>
            <a:cxnSpLocks/>
            <a:stCxn id="49" idx="2"/>
            <a:endCxn id="88" idx="6"/>
          </p:cNvCxnSpPr>
          <p:nvPr/>
        </p:nvCxnSpPr>
        <p:spPr>
          <a:xfrm flipH="1" flipV="1">
            <a:off x="884084" y="5614949"/>
            <a:ext cx="560486" cy="6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570231-B44A-478B-9CAF-2792FDEC2983}"/>
              </a:ext>
            </a:extLst>
          </p:cNvPr>
          <p:cNvCxnSpPr>
            <a:cxnSpLocks/>
            <a:stCxn id="49" idx="3"/>
            <a:endCxn id="103" idx="0"/>
          </p:cNvCxnSpPr>
          <p:nvPr/>
        </p:nvCxnSpPr>
        <p:spPr>
          <a:xfrm flipH="1">
            <a:off x="1049503" y="5733855"/>
            <a:ext cx="442553" cy="3079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96B7032E-4E5B-4EAC-9439-EA0F87B8EC14}"/>
              </a:ext>
            </a:extLst>
          </p:cNvPr>
          <p:cNvSpPr/>
          <p:nvPr/>
        </p:nvSpPr>
        <p:spPr>
          <a:xfrm>
            <a:off x="968641" y="6041829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F5221FB-4916-4862-BFD4-C17A96E505B7}"/>
              </a:ext>
            </a:extLst>
          </p:cNvPr>
          <p:cNvSpPr/>
          <p:nvPr/>
        </p:nvSpPr>
        <p:spPr>
          <a:xfrm>
            <a:off x="2254767" y="5553892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CC6CC8-B357-4F02-A570-3B90B9A67542}"/>
              </a:ext>
            </a:extLst>
          </p:cNvPr>
          <p:cNvCxnSpPr>
            <a:cxnSpLocks/>
            <a:stCxn id="49" idx="6"/>
            <a:endCxn id="114" idx="2"/>
          </p:cNvCxnSpPr>
          <p:nvPr/>
        </p:nvCxnSpPr>
        <p:spPr>
          <a:xfrm>
            <a:off x="1768825" y="5621406"/>
            <a:ext cx="485942" cy="12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F36E0F-6549-4609-8201-027ECAAEF23B}"/>
              </a:ext>
            </a:extLst>
          </p:cNvPr>
          <p:cNvCxnSpPr>
            <a:cxnSpLocks/>
            <a:stCxn id="49" idx="4"/>
            <a:endCxn id="121" idx="0"/>
          </p:cNvCxnSpPr>
          <p:nvPr/>
        </p:nvCxnSpPr>
        <p:spPr>
          <a:xfrm flipH="1">
            <a:off x="1580684" y="5780433"/>
            <a:ext cx="26014" cy="4488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84F4FA8B-C3EF-4000-A917-010D082A609E}"/>
              </a:ext>
            </a:extLst>
          </p:cNvPr>
          <p:cNvSpPr/>
          <p:nvPr/>
        </p:nvSpPr>
        <p:spPr>
          <a:xfrm>
            <a:off x="1499822" y="6229298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24F2D88-D6FC-41AD-A3C7-E2A464F0C70A}"/>
              </a:ext>
            </a:extLst>
          </p:cNvPr>
          <p:cNvSpPr/>
          <p:nvPr/>
        </p:nvSpPr>
        <p:spPr>
          <a:xfrm>
            <a:off x="1001149" y="5036033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A7D88D1-42D4-4543-BE2D-BF5EBD466BCA}"/>
              </a:ext>
            </a:extLst>
          </p:cNvPr>
          <p:cNvCxnSpPr>
            <a:cxnSpLocks/>
            <a:endCxn id="134" idx="5"/>
          </p:cNvCxnSpPr>
          <p:nvPr/>
        </p:nvCxnSpPr>
        <p:spPr>
          <a:xfrm flipH="1" flipV="1">
            <a:off x="1139188" y="5171771"/>
            <a:ext cx="312431" cy="33072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264CFDB-8D25-4260-8C80-B4073CB98CC9}"/>
              </a:ext>
            </a:extLst>
          </p:cNvPr>
          <p:cNvSpPr/>
          <p:nvPr/>
        </p:nvSpPr>
        <p:spPr>
          <a:xfrm>
            <a:off x="2749091" y="4967421"/>
            <a:ext cx="9458297" cy="138140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>
                <a:solidFill>
                  <a:schemeClr val="bg1"/>
                </a:solidFill>
                <a:latin typeface="Open Sans Light"/>
              </a:rPr>
              <a:t>Prístup do </a:t>
            </a:r>
            <a:r>
              <a:rPr lang="sk-SK" sz="2800" dirty="0" err="1">
                <a:solidFill>
                  <a:schemeClr val="bg1"/>
                </a:solidFill>
                <a:latin typeface="Open Sans Light"/>
              </a:rPr>
              <a:t>eGov</a:t>
            </a:r>
            <a:r>
              <a:rPr lang="sk-SK" sz="2800" dirty="0">
                <a:solidFill>
                  <a:schemeClr val="bg1"/>
                </a:solidFill>
                <a:latin typeface="Open Sans Light"/>
              </a:rPr>
              <a:t> aj s identitou z komerčného sektora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  <a:p>
            <a:pPr lvl="0" defTabSz="1219170">
              <a:lnSpc>
                <a:spcPct val="89000"/>
              </a:lnSpc>
            </a:pP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Otvorené riešenie 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bude </a:t>
            </a: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pripravené 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pre prístup k niektorým </a:t>
            </a:r>
            <a:r>
              <a:rPr lang="sk-SK" sz="1700" dirty="0" err="1">
                <a:solidFill>
                  <a:schemeClr val="bg1"/>
                </a:solidFill>
                <a:latin typeface="Open Sans Light"/>
              </a:rPr>
              <a:t>eGov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 službám </a:t>
            </a:r>
            <a:r>
              <a:rPr lang="sk-SK" sz="1700" b="1" dirty="0">
                <a:solidFill>
                  <a:schemeClr val="bg1"/>
                </a:solidFill>
                <a:latin typeface="Open Sans Light"/>
              </a:rPr>
              <a:t>využiť existujúce spôsoby, ktoré občania a podnikatelia majú už aktivované a používajú </a:t>
            </a:r>
            <a:r>
              <a:rPr lang="sk-SK" sz="1700" dirty="0">
                <a:solidFill>
                  <a:schemeClr val="bg1"/>
                </a:solidFill>
              </a:rPr>
              <a:t>(napríklad aplikácie bánk, či utilít). R</a:t>
            </a:r>
            <a:r>
              <a:rPr lang="sk-SK" sz="1700" dirty="0">
                <a:solidFill>
                  <a:schemeClr val="bg1"/>
                </a:solidFill>
                <a:latin typeface="Open Sans Light"/>
              </a:rPr>
              <a:t>ozsah závisí od záujmu jednotlivých komerčných subjektov o zapojenie.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2CB8F12-234A-463A-8EC1-190DC46167ED}"/>
              </a:ext>
            </a:extLst>
          </p:cNvPr>
          <p:cNvSpPr/>
          <p:nvPr/>
        </p:nvSpPr>
        <p:spPr>
          <a:xfrm>
            <a:off x="1742999" y="338109"/>
            <a:ext cx="10088595" cy="5597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300" dirty="0">
                <a:solidFill>
                  <a:srgbClr val="0070C0"/>
                </a:solidFill>
                <a:latin typeface="Open Sans Light"/>
              </a:rPr>
              <a:t>ÚPVII MobileID: Benefity pre občanov a podnikateľov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41" name="Picture 2" descr="https://www.vicepremier.gov.sk/wp-content/themes/upv/assets/img/upvsr.png">
            <a:extLst>
              <a:ext uri="{FF2B5EF4-FFF2-40B4-BE49-F238E27FC236}">
                <a16:creationId xmlns:a16="http://schemas.microsoft.com/office/drawing/2014/main" id="{4C86BAD5-26E5-4723-A80E-69C681DC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" y="-133051"/>
            <a:ext cx="2131345" cy="7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0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>
          <a:xfrm>
            <a:off x="556191" y="1192385"/>
            <a:ext cx="2061856" cy="2061851"/>
          </a:xfrm>
          <a:prstGeom prst="ellipse">
            <a:avLst/>
          </a:prstGeom>
          <a:solidFill>
            <a:schemeClr val="accent5">
              <a:lumMod val="60000"/>
              <a:lumOff val="40000"/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212162" y="1192385"/>
            <a:ext cx="2159665" cy="2159660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597288" y="4831524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1209" y="2154232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9377275" y="5052068"/>
            <a:ext cx="1205590" cy="933000"/>
            <a:chOff x="6493350" y="2543962"/>
            <a:chExt cx="493658" cy="453945"/>
          </a:xfrm>
        </p:grpSpPr>
        <p:sp>
          <p:nvSpPr>
            <p:cNvPr id="71" name="Freeform 272"/>
            <p:cNvSpPr>
              <a:spLocks/>
            </p:cNvSpPr>
            <p:nvPr/>
          </p:nvSpPr>
          <p:spPr bwMode="auto">
            <a:xfrm>
              <a:off x="6493350" y="2697886"/>
              <a:ext cx="493658" cy="134792"/>
            </a:xfrm>
            <a:custGeom>
              <a:avLst/>
              <a:gdLst>
                <a:gd name="T0" fmla="*/ 624 w 721"/>
                <a:gd name="T1" fmla="*/ 166 h 197"/>
                <a:gd name="T2" fmla="*/ 360 w 721"/>
                <a:gd name="T3" fmla="*/ 197 h 197"/>
                <a:gd name="T4" fmla="*/ 0 w 721"/>
                <a:gd name="T5" fmla="*/ 99 h 197"/>
                <a:gd name="T6" fmla="*/ 360 w 721"/>
                <a:gd name="T7" fmla="*/ 0 h 197"/>
                <a:gd name="T8" fmla="*/ 721 w 721"/>
                <a:gd name="T9" fmla="*/ 99 h 197"/>
                <a:gd name="T10" fmla="*/ 669 w 721"/>
                <a:gd name="T11" fmla="*/ 1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197">
                  <a:moveTo>
                    <a:pt x="624" y="166"/>
                  </a:moveTo>
                  <a:cubicBezTo>
                    <a:pt x="558" y="185"/>
                    <a:pt x="465" y="197"/>
                    <a:pt x="360" y="197"/>
                  </a:cubicBezTo>
                  <a:cubicBezTo>
                    <a:pt x="161" y="197"/>
                    <a:pt x="0" y="153"/>
                    <a:pt x="0" y="99"/>
                  </a:cubicBezTo>
                  <a:cubicBezTo>
                    <a:pt x="0" y="44"/>
                    <a:pt x="161" y="0"/>
                    <a:pt x="360" y="0"/>
                  </a:cubicBezTo>
                  <a:cubicBezTo>
                    <a:pt x="559" y="0"/>
                    <a:pt x="721" y="44"/>
                    <a:pt x="721" y="99"/>
                  </a:cubicBezTo>
                  <a:cubicBezTo>
                    <a:pt x="721" y="117"/>
                    <a:pt x="702" y="135"/>
                    <a:pt x="669" y="149"/>
                  </a:cubicBez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3" name="Freeform 274"/>
            <p:cNvSpPr>
              <a:spLocks/>
            </p:cNvSpPr>
            <p:nvPr/>
          </p:nvSpPr>
          <p:spPr bwMode="auto">
            <a:xfrm>
              <a:off x="6584371" y="2543962"/>
              <a:ext cx="311616" cy="453945"/>
            </a:xfrm>
            <a:custGeom>
              <a:avLst/>
              <a:gdLst>
                <a:gd name="T0" fmla="*/ 173 w 455"/>
                <a:gd name="T1" fmla="*/ 81 h 663"/>
                <a:gd name="T2" fmla="*/ 313 w 455"/>
                <a:gd name="T3" fmla="*/ 274 h 663"/>
                <a:gd name="T4" fmla="*/ 408 w 455"/>
                <a:gd name="T5" fmla="*/ 636 h 663"/>
                <a:gd name="T6" fmla="*/ 142 w 455"/>
                <a:gd name="T7" fmla="*/ 373 h 663"/>
                <a:gd name="T8" fmla="*/ 47 w 455"/>
                <a:gd name="T9" fmla="*/ 12 h 663"/>
                <a:gd name="T10" fmla="*/ 138 w 455"/>
                <a:gd name="T11" fmla="*/ 4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663">
                  <a:moveTo>
                    <a:pt x="173" y="81"/>
                  </a:moveTo>
                  <a:cubicBezTo>
                    <a:pt x="218" y="128"/>
                    <a:pt x="267" y="196"/>
                    <a:pt x="313" y="274"/>
                  </a:cubicBezTo>
                  <a:cubicBezTo>
                    <a:pt x="412" y="447"/>
                    <a:pt x="455" y="609"/>
                    <a:pt x="408" y="636"/>
                  </a:cubicBezTo>
                  <a:cubicBezTo>
                    <a:pt x="361" y="663"/>
                    <a:pt x="242" y="545"/>
                    <a:pt x="142" y="373"/>
                  </a:cubicBezTo>
                  <a:cubicBezTo>
                    <a:pt x="43" y="201"/>
                    <a:pt x="0" y="39"/>
                    <a:pt x="47" y="12"/>
                  </a:cubicBezTo>
                  <a:cubicBezTo>
                    <a:pt x="67" y="0"/>
                    <a:pt x="100" y="14"/>
                    <a:pt x="138" y="48"/>
                  </a:cubicBez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4" name="Oval 275"/>
            <p:cNvSpPr>
              <a:spLocks noChangeArrowheads="1"/>
            </p:cNvSpPr>
            <p:nvPr/>
          </p:nvSpPr>
          <p:spPr bwMode="auto">
            <a:xfrm>
              <a:off x="6920047" y="2789776"/>
              <a:ext cx="32756" cy="32756"/>
            </a:xfrm>
            <a:prstGeom prst="ellipse">
              <a:avLst/>
            </a:pr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Oval 276"/>
            <p:cNvSpPr>
              <a:spLocks noChangeArrowheads="1"/>
            </p:cNvSpPr>
            <p:nvPr/>
          </p:nvSpPr>
          <p:spPr bwMode="auto">
            <a:xfrm>
              <a:off x="6596836" y="2870362"/>
              <a:ext cx="32756" cy="33046"/>
            </a:xfrm>
            <a:prstGeom prst="ellipse">
              <a:avLst/>
            </a:pr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6" name="Freeform 277"/>
            <p:cNvSpPr>
              <a:spLocks/>
            </p:cNvSpPr>
            <p:nvPr/>
          </p:nvSpPr>
          <p:spPr bwMode="auto">
            <a:xfrm>
              <a:off x="6674812" y="2571210"/>
              <a:ext cx="32756" cy="32756"/>
            </a:xfrm>
            <a:custGeom>
              <a:avLst/>
              <a:gdLst>
                <a:gd name="T0" fmla="*/ 48 w 48"/>
                <a:gd name="T1" fmla="*/ 24 h 48"/>
                <a:gd name="T2" fmla="*/ 40 w 48"/>
                <a:gd name="T3" fmla="*/ 42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48 w 48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1"/>
                    <a:pt x="45" y="37"/>
                    <a:pt x="40" y="42"/>
                  </a:cubicBezTo>
                  <a:cubicBezTo>
                    <a:pt x="36" y="46"/>
                    <a:pt x="30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245B915-C68C-46A8-8784-C6AE830E3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0" y="1937822"/>
            <a:ext cx="734747" cy="482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39B17B-4960-4E61-8904-603A26D7B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36" y="1740676"/>
            <a:ext cx="990947" cy="99094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678E48-12CF-4A26-9CC6-B8DC24215714}"/>
              </a:ext>
            </a:extLst>
          </p:cNvPr>
          <p:cNvCxnSpPr>
            <a:cxnSpLocks/>
          </p:cNvCxnSpPr>
          <p:nvPr/>
        </p:nvCxnSpPr>
        <p:spPr>
          <a:xfrm>
            <a:off x="1511686" y="2178993"/>
            <a:ext cx="37613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6A24BAF4-728B-4153-998D-EAD2C71E6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8" y="1490695"/>
            <a:ext cx="1441142" cy="1441142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15F5B606-AA00-43BD-8C31-D6E11C705BDE}"/>
              </a:ext>
            </a:extLst>
          </p:cNvPr>
          <p:cNvSpPr>
            <a:spLocks noChangeAspect="1"/>
          </p:cNvSpPr>
          <p:nvPr/>
        </p:nvSpPr>
        <p:spPr>
          <a:xfrm>
            <a:off x="8727294" y="3901772"/>
            <a:ext cx="2159665" cy="2159660"/>
          </a:xfrm>
          <a:prstGeom prst="ellipse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D55DCD-13C4-4CA9-880C-E71ADDF110B1}"/>
              </a:ext>
            </a:extLst>
          </p:cNvPr>
          <p:cNvSpPr/>
          <p:nvPr/>
        </p:nvSpPr>
        <p:spPr>
          <a:xfrm>
            <a:off x="9661199" y="4768473"/>
            <a:ext cx="324255" cy="31805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34F8582-0173-442E-B945-EF3D3616D992}"/>
              </a:ext>
            </a:extLst>
          </p:cNvPr>
          <p:cNvSpPr/>
          <p:nvPr/>
        </p:nvSpPr>
        <p:spPr>
          <a:xfrm>
            <a:off x="9726266" y="4191440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9C570E-8EB0-4184-8E72-68255A9D96E7}"/>
              </a:ext>
            </a:extLst>
          </p:cNvPr>
          <p:cNvSpPr/>
          <p:nvPr/>
        </p:nvSpPr>
        <p:spPr>
          <a:xfrm>
            <a:off x="10297610" y="4408973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A1200-33C3-4E68-ACE8-CD4221BEEC56}"/>
              </a:ext>
            </a:extLst>
          </p:cNvPr>
          <p:cNvSpPr/>
          <p:nvPr/>
        </p:nvSpPr>
        <p:spPr>
          <a:xfrm>
            <a:off x="10216748" y="5360107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4425B7B-75BA-4DC5-A2BA-EE31569D8455}"/>
              </a:ext>
            </a:extLst>
          </p:cNvPr>
          <p:cNvSpPr/>
          <p:nvPr/>
        </p:nvSpPr>
        <p:spPr>
          <a:xfrm>
            <a:off x="8938990" y="4841529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50EA59-4EB2-4A39-8EAC-8E1134DC90BA}"/>
              </a:ext>
            </a:extLst>
          </p:cNvPr>
          <p:cNvCxnSpPr>
            <a:cxnSpLocks/>
            <a:stCxn id="49" idx="0"/>
            <a:endCxn id="84" idx="4"/>
          </p:cNvCxnSpPr>
          <p:nvPr/>
        </p:nvCxnSpPr>
        <p:spPr>
          <a:xfrm flipH="1" flipV="1">
            <a:off x="9807128" y="4350467"/>
            <a:ext cx="16199" cy="4180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311137-9136-4DB2-90E0-EF07E846BDDC}"/>
              </a:ext>
            </a:extLst>
          </p:cNvPr>
          <p:cNvCxnSpPr>
            <a:cxnSpLocks/>
            <a:stCxn id="49" idx="7"/>
            <a:endCxn id="85" idx="2"/>
          </p:cNvCxnSpPr>
          <p:nvPr/>
        </p:nvCxnSpPr>
        <p:spPr>
          <a:xfrm flipV="1">
            <a:off x="9937968" y="4488487"/>
            <a:ext cx="359642" cy="3265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06675E6-17BB-44B7-9A5A-F2A0E8CFE97E}"/>
              </a:ext>
            </a:extLst>
          </p:cNvPr>
          <p:cNvCxnSpPr>
            <a:cxnSpLocks/>
            <a:stCxn id="49" idx="5"/>
            <a:endCxn id="86" idx="0"/>
          </p:cNvCxnSpPr>
          <p:nvPr/>
        </p:nvCxnSpPr>
        <p:spPr>
          <a:xfrm>
            <a:off x="9937968" y="5039949"/>
            <a:ext cx="359642" cy="3201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22F949-8EFC-4D71-89FB-CB0B2BA215CB}"/>
              </a:ext>
            </a:extLst>
          </p:cNvPr>
          <p:cNvCxnSpPr>
            <a:cxnSpLocks/>
            <a:stCxn id="49" idx="2"/>
            <a:endCxn id="88" idx="6"/>
          </p:cNvCxnSpPr>
          <p:nvPr/>
        </p:nvCxnSpPr>
        <p:spPr>
          <a:xfrm flipH="1" flipV="1">
            <a:off x="9100713" y="4921043"/>
            <a:ext cx="560486" cy="6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570231-B44A-478B-9CAF-2792FDEC2983}"/>
              </a:ext>
            </a:extLst>
          </p:cNvPr>
          <p:cNvCxnSpPr>
            <a:cxnSpLocks/>
            <a:stCxn id="49" idx="3"/>
            <a:endCxn id="103" idx="0"/>
          </p:cNvCxnSpPr>
          <p:nvPr/>
        </p:nvCxnSpPr>
        <p:spPr>
          <a:xfrm flipH="1">
            <a:off x="9266132" y="5039949"/>
            <a:ext cx="442553" cy="3079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96B7032E-4E5B-4EAC-9439-EA0F87B8EC14}"/>
              </a:ext>
            </a:extLst>
          </p:cNvPr>
          <p:cNvSpPr/>
          <p:nvPr/>
        </p:nvSpPr>
        <p:spPr>
          <a:xfrm>
            <a:off x="9185270" y="5347923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F5221FB-4916-4862-BFD4-C17A96E505B7}"/>
              </a:ext>
            </a:extLst>
          </p:cNvPr>
          <p:cNvSpPr/>
          <p:nvPr/>
        </p:nvSpPr>
        <p:spPr>
          <a:xfrm>
            <a:off x="10471396" y="4859986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CC6CC8-B357-4F02-A570-3B90B9A67542}"/>
              </a:ext>
            </a:extLst>
          </p:cNvPr>
          <p:cNvCxnSpPr>
            <a:cxnSpLocks/>
            <a:stCxn id="49" idx="6"/>
            <a:endCxn id="114" idx="2"/>
          </p:cNvCxnSpPr>
          <p:nvPr/>
        </p:nvCxnSpPr>
        <p:spPr>
          <a:xfrm>
            <a:off x="9985454" y="4927500"/>
            <a:ext cx="485942" cy="12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F36E0F-6549-4609-8201-027ECAAEF23B}"/>
              </a:ext>
            </a:extLst>
          </p:cNvPr>
          <p:cNvCxnSpPr>
            <a:cxnSpLocks/>
            <a:stCxn id="49" idx="4"/>
            <a:endCxn id="121" idx="0"/>
          </p:cNvCxnSpPr>
          <p:nvPr/>
        </p:nvCxnSpPr>
        <p:spPr>
          <a:xfrm flipH="1">
            <a:off x="9797313" y="5086527"/>
            <a:ext cx="26014" cy="4488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84F4FA8B-C3EF-4000-A917-010D082A609E}"/>
              </a:ext>
            </a:extLst>
          </p:cNvPr>
          <p:cNvSpPr/>
          <p:nvPr/>
        </p:nvSpPr>
        <p:spPr>
          <a:xfrm>
            <a:off x="9716451" y="5535392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24F2D88-D6FC-41AD-A3C7-E2A464F0C70A}"/>
              </a:ext>
            </a:extLst>
          </p:cNvPr>
          <p:cNvSpPr/>
          <p:nvPr/>
        </p:nvSpPr>
        <p:spPr>
          <a:xfrm>
            <a:off x="9217778" y="4342127"/>
            <a:ext cx="161723" cy="1590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A7D88D1-42D4-4543-BE2D-BF5EBD466BCA}"/>
              </a:ext>
            </a:extLst>
          </p:cNvPr>
          <p:cNvCxnSpPr>
            <a:cxnSpLocks/>
            <a:endCxn id="134" idx="5"/>
          </p:cNvCxnSpPr>
          <p:nvPr/>
        </p:nvCxnSpPr>
        <p:spPr>
          <a:xfrm flipH="1" flipV="1">
            <a:off x="9355817" y="4477865"/>
            <a:ext cx="312431" cy="33072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2CB8F12-234A-463A-8EC1-190DC46167ED}"/>
              </a:ext>
            </a:extLst>
          </p:cNvPr>
          <p:cNvSpPr/>
          <p:nvPr/>
        </p:nvSpPr>
        <p:spPr>
          <a:xfrm>
            <a:off x="3586414" y="284959"/>
            <a:ext cx="6220712" cy="55970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300" dirty="0">
                <a:solidFill>
                  <a:srgbClr val="0070C0"/>
                </a:solidFill>
                <a:latin typeface="Open Sans Light"/>
              </a:rPr>
              <a:t>ÚPVII MobileID: Fáza 1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41" name="Picture 2" descr="https://www.vicepremier.gov.sk/wp-content/themes/upv/assets/img/upvsr.png">
            <a:extLst>
              <a:ext uri="{FF2B5EF4-FFF2-40B4-BE49-F238E27FC236}">
                <a16:creationId xmlns:a16="http://schemas.microsoft.com/office/drawing/2014/main" id="{4C86BAD5-26E5-4723-A80E-69C681DC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19" y="1115394"/>
            <a:ext cx="4264200" cy="14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5CCD14E-78EA-4BB8-9EC0-C13C28B9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6" y="4450380"/>
            <a:ext cx="2295800" cy="104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2D7392-0347-4B09-8E86-9BD29A3972DE}"/>
              </a:ext>
            </a:extLst>
          </p:cNvPr>
          <p:cNvCxnSpPr>
            <a:cxnSpLocks/>
          </p:cNvCxnSpPr>
          <p:nvPr/>
        </p:nvCxnSpPr>
        <p:spPr>
          <a:xfrm>
            <a:off x="1586356" y="3352045"/>
            <a:ext cx="0" cy="4854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A62F6B-1E17-4682-8257-7BF18C053C18}"/>
              </a:ext>
            </a:extLst>
          </p:cNvPr>
          <p:cNvCxnSpPr>
            <a:cxnSpLocks/>
          </p:cNvCxnSpPr>
          <p:nvPr/>
        </p:nvCxnSpPr>
        <p:spPr>
          <a:xfrm>
            <a:off x="1558881" y="3837497"/>
            <a:ext cx="273185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7D1FA2A-6B43-4BF6-99F6-2F7C37954EE3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4290734" y="3352045"/>
            <a:ext cx="1261" cy="4854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0E69B5B-8A26-46A4-B5CC-9B4F0889226F}"/>
              </a:ext>
            </a:extLst>
          </p:cNvPr>
          <p:cNvCxnSpPr>
            <a:cxnSpLocks/>
          </p:cNvCxnSpPr>
          <p:nvPr/>
        </p:nvCxnSpPr>
        <p:spPr>
          <a:xfrm>
            <a:off x="1794880" y="3837497"/>
            <a:ext cx="0" cy="5787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 result for nases logo">
            <a:extLst>
              <a:ext uri="{FF2B5EF4-FFF2-40B4-BE49-F238E27FC236}">
                <a16:creationId xmlns:a16="http://schemas.microsoft.com/office/drawing/2014/main" id="{E8BBD677-3BC0-4630-B86B-E1C00D34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65" y="4548918"/>
            <a:ext cx="3451658" cy="7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6A2C27-85DE-464C-A1D2-737472121F1F}"/>
              </a:ext>
            </a:extLst>
          </p:cNvPr>
          <p:cNvCxnSpPr>
            <a:cxnSpLocks/>
          </p:cNvCxnSpPr>
          <p:nvPr/>
        </p:nvCxnSpPr>
        <p:spPr>
          <a:xfrm>
            <a:off x="3970633" y="3894966"/>
            <a:ext cx="0" cy="5787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306F9F-C6D0-4F1E-ACFF-3105853BE739}"/>
              </a:ext>
            </a:extLst>
          </p:cNvPr>
          <p:cNvCxnSpPr>
            <a:cxnSpLocks/>
          </p:cNvCxnSpPr>
          <p:nvPr/>
        </p:nvCxnSpPr>
        <p:spPr>
          <a:xfrm flipV="1">
            <a:off x="6780179" y="4921296"/>
            <a:ext cx="1947115" cy="126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2B360E6-0FFB-496D-BB37-316E1FA0E4FF}"/>
              </a:ext>
            </a:extLst>
          </p:cNvPr>
          <p:cNvSpPr/>
          <p:nvPr/>
        </p:nvSpPr>
        <p:spPr>
          <a:xfrm>
            <a:off x="7764185" y="2108553"/>
            <a:ext cx="1009125" cy="5552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Gestor</a:t>
            </a:r>
            <a:r>
              <a:rPr lang="sk-SK" dirty="0">
                <a:solidFill>
                  <a:schemeClr val="bg1"/>
                </a:solidFill>
                <a:latin typeface="Open Sans Ligh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E9CD397-0445-44A7-8F6A-6680E976B629}"/>
              </a:ext>
            </a:extLst>
          </p:cNvPr>
          <p:cNvSpPr/>
          <p:nvPr/>
        </p:nvSpPr>
        <p:spPr>
          <a:xfrm>
            <a:off x="822297" y="5307187"/>
            <a:ext cx="1491529" cy="54149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Poskytovateľ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77409D3-2170-4FA7-B134-728BDC1B980A}"/>
              </a:ext>
            </a:extLst>
          </p:cNvPr>
          <p:cNvSpPr/>
          <p:nvPr/>
        </p:nvSpPr>
        <p:spPr>
          <a:xfrm>
            <a:off x="3420138" y="5293674"/>
            <a:ext cx="3606573" cy="54149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4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700" noProof="0" dirty="0">
                <a:solidFill>
                  <a:schemeClr val="bg1"/>
                </a:solidFill>
                <a:latin typeface="Open Sans Light"/>
              </a:rPr>
              <a:t>Poskytovateľ a Federačná autorita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50" name="Picture 2" descr="https://www.vicepremier.gov.sk/wp-content/themes/upv/assets/img/upvsr.png">
            <a:extLst>
              <a:ext uri="{FF2B5EF4-FFF2-40B4-BE49-F238E27FC236}">
                <a16:creationId xmlns:a16="http://schemas.microsoft.com/office/drawing/2014/main" id="{CB2E72FC-93E0-4BB2-8DCB-7FD33579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" y="-133051"/>
            <a:ext cx="2131345" cy="7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0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433" y="12029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PRODUKTOVÁ LÍNIA MOBILE ID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37900" y="4135533"/>
            <a:ext cx="2828400" cy="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Vytvorenie eID v mobile</a:t>
            </a:r>
            <a:endParaRPr sz="2400" b="1" kern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310171" y="4135533"/>
            <a:ext cx="2529600" cy="3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Autentifikácia</a:t>
            </a:r>
            <a:endParaRPr sz="2400" b="1" kern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9106067" y="4135533"/>
            <a:ext cx="2692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Autorizácia</a:t>
            </a:r>
            <a:endParaRPr sz="2400" b="1" kern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(podpisovanie)</a:t>
            </a:r>
            <a:endParaRPr sz="2400" b="1" kern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88270" y="5223838"/>
            <a:ext cx="2120400" cy="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sk-SK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Obec</a:t>
            </a:r>
            <a: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v mobile</a:t>
            </a:r>
            <a:endParaRPr sz="2400" b="1" kern="0" dirty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433" y="2930967"/>
            <a:ext cx="9689136" cy="996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4;p14">
            <a:extLst>
              <a:ext uri="{FF2B5EF4-FFF2-40B4-BE49-F238E27FC236}">
                <a16:creationId xmlns:a16="http://schemas.microsoft.com/office/drawing/2014/main" id="{9CBD8266-1CBC-4A65-8471-6CB281D8A767}"/>
              </a:ext>
            </a:extLst>
          </p:cNvPr>
          <p:cNvSpPr txBox="1"/>
          <p:nvPr/>
        </p:nvSpPr>
        <p:spPr>
          <a:xfrm>
            <a:off x="3727539" y="4287933"/>
            <a:ext cx="2120400" cy="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eSchránka </a:t>
            </a:r>
            <a:b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400" b="1" kern="0" dirty="0">
                <a:solidFill>
                  <a:srgbClr val="1C2654"/>
                </a:solidFill>
                <a:latin typeface="Montserrat"/>
                <a:ea typeface="Montserrat"/>
                <a:cs typeface="Montserrat"/>
                <a:sym typeface="Montserrat"/>
              </a:rPr>
              <a:t>v mobile</a:t>
            </a:r>
            <a:endParaRPr sz="2400" b="1" kern="0" dirty="0">
              <a:solidFill>
                <a:srgbClr val="1C26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1. VYTVORENIE eID V MOBILE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1134233" y="4160000"/>
            <a:ext cx="1808400" cy="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Čítačka eID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433843" y="2074393"/>
            <a:ext cx="3011200" cy="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Prihlásenie na Slovensko.sk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864600" y="5810767"/>
            <a:ext cx="236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Stiahnutie aplikácie</a:t>
            </a:r>
            <a:endParaRPr sz="16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392000" y="2332233"/>
            <a:ext cx="2364000" cy="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Aplikácia 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vytvorenie eID 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 mobile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893615" y="4240585"/>
            <a:ext cx="180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Vytvorenie eID v mobile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2. eSCHRÁNKA V MOBILE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511504" y="2258967"/>
            <a:ext cx="5224000" cy="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1867"/>
              <a:t>NATÍVNA MOBILNÁ APLIKÁCIA</a:t>
            </a:r>
            <a:endParaRPr sz="1867"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853" y="2270178"/>
            <a:ext cx="1724800" cy="34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309020" y="3175307"/>
            <a:ext cx="4720800" cy="2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Čítanie správ v eSchránke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Potvrdenie prevzatia úradného rozhodnutia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Realizácia platby z prevodného príkazu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0604" y="3886389"/>
            <a:ext cx="552451" cy="5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0604" y="3178473"/>
            <a:ext cx="552451" cy="5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0604" y="4594307"/>
            <a:ext cx="552451" cy="55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100" y="3614133"/>
            <a:ext cx="12192000" cy="324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3. AUTENTIFIKÁCIA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7273695" y="2315500"/>
            <a:ext cx="3234800" cy="8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Prihlasovanie sa na desktope prostredníctvom mobilu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0233" y="1816500"/>
            <a:ext cx="4486400" cy="4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1867"/>
              <a:t>MOBIL AKO ČÍTAČKA</a:t>
            </a:r>
            <a:endParaRPr sz="1867"/>
          </a:p>
        </p:txBody>
      </p:sp>
      <p:sp>
        <p:nvSpPr>
          <p:cNvPr id="134" name="Google Shape;134;p20"/>
          <p:cNvSpPr txBox="1"/>
          <p:nvPr/>
        </p:nvSpPr>
        <p:spPr>
          <a:xfrm>
            <a:off x="2806700" y="5196300"/>
            <a:ext cx="3082400" cy="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Prihlasovanie sa na mobile cez web browser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177800" y="4013600"/>
            <a:ext cx="5838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1867"/>
              <a:t>MOBIL AKO PRÍSTUPOVÉ ZARIADENIE</a:t>
            </a:r>
            <a:endParaRPr sz="1867"/>
          </a:p>
        </p:txBody>
      </p:sp>
      <p:sp>
        <p:nvSpPr>
          <p:cNvPr id="136" name="Google Shape;136;p20"/>
          <p:cNvSpPr txBox="1"/>
          <p:nvPr/>
        </p:nvSpPr>
        <p:spPr>
          <a:xfrm>
            <a:off x="8144333" y="5225679"/>
            <a:ext cx="2968000" cy="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Prihlasovanie na mobile cez mobilnú aplikáciu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1816504"/>
            <a:ext cx="3507032" cy="145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039" y="4851056"/>
            <a:ext cx="752551" cy="149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5350" y="4851056"/>
            <a:ext cx="752551" cy="149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0267" y="2449605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2400" y="5314133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5000" y="5314133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00" y="4591500"/>
            <a:ext cx="12192000" cy="226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4. AUTORIZÁCIA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604" y="2620555"/>
            <a:ext cx="2755901" cy="176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2434" y="2617480"/>
            <a:ext cx="2755901" cy="176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-100" y="1321633"/>
            <a:ext cx="12192000" cy="5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/>
              <a:t>MOBIL AKO PODPISOVAČ NA DESKTOPE</a:t>
            </a:r>
            <a:endParaRPr sz="1867"/>
          </a:p>
        </p:txBody>
      </p:sp>
      <p:sp>
        <p:nvSpPr>
          <p:cNvPr id="165" name="Google Shape;165;p22"/>
          <p:cNvSpPr txBox="1"/>
          <p:nvPr/>
        </p:nvSpPr>
        <p:spPr>
          <a:xfrm>
            <a:off x="9421144" y="2016688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KEP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131644" y="2016688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KLIK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380" y="4896301"/>
            <a:ext cx="1553633" cy="150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2073" y="1979465"/>
            <a:ext cx="552451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8744" y="1979465"/>
            <a:ext cx="552451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7241" y="5565451"/>
            <a:ext cx="552451" cy="55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2355641" y="4864232"/>
            <a:ext cx="6327600" cy="55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1867"/>
              <a:t>MOBIL AKO PODPISOVAČ V MOBILE</a:t>
            </a:r>
            <a:endParaRPr sz="1867"/>
          </a:p>
        </p:txBody>
      </p:sp>
      <p:sp>
        <p:nvSpPr>
          <p:cNvPr id="172" name="Google Shape;172;p22"/>
          <p:cNvSpPr txBox="1"/>
          <p:nvPr/>
        </p:nvSpPr>
        <p:spPr>
          <a:xfrm>
            <a:off x="3067240" y="5602675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KLIK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558" y="2630868"/>
            <a:ext cx="3953868" cy="160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2757" y="1981368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780328" y="2016688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KEP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9783867" y="5195043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Pokročilý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77684" y="515973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16669" y="4896301"/>
            <a:ext cx="1553633" cy="150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9783867" y="5906243"/>
            <a:ext cx="21588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KEP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77684" y="5870931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5433" y="390167"/>
            <a:ext cx="1134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PREVÁDZKOVATELIA MOBILNÝCH IDENTÍT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058700" y="2634409"/>
            <a:ext cx="6502000" cy="55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/>
              <a:t>PRIPRAVOVANÉ MOBILNÉ IDENTITY</a:t>
            </a:r>
            <a:endParaRPr sz="1867"/>
          </a:p>
        </p:txBody>
      </p:sp>
      <p:sp>
        <p:nvSpPr>
          <p:cNvPr id="187" name="Google Shape;187;p23"/>
          <p:cNvSpPr/>
          <p:nvPr/>
        </p:nvSpPr>
        <p:spPr>
          <a:xfrm>
            <a:off x="1058700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058700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4439333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439333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700" y="4902596"/>
            <a:ext cx="1676400" cy="5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908" y="4904445"/>
            <a:ext cx="161925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/>
          <p:nvPr/>
        </p:nvSpPr>
        <p:spPr>
          <a:xfrm>
            <a:off x="4450151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4450151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725" y="4904445"/>
            <a:ext cx="161925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4450151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4450151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725" y="4904445"/>
            <a:ext cx="161925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7840068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7840068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5643" y="4904445"/>
            <a:ext cx="161925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/>
          <p:nvPr/>
        </p:nvSpPr>
        <p:spPr>
          <a:xfrm>
            <a:off x="7850885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7850885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6461" y="4904445"/>
            <a:ext cx="1619249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/>
          <p:nvPr/>
        </p:nvSpPr>
        <p:spPr>
          <a:xfrm>
            <a:off x="7850885" y="4361033"/>
            <a:ext cx="3110400" cy="1282000"/>
          </a:xfrm>
          <a:prstGeom prst="roundRect">
            <a:avLst>
              <a:gd name="adj" fmla="val 617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7850885" y="4424912"/>
            <a:ext cx="3110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Mobilná identita</a:t>
            </a: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5317" y="4902967"/>
            <a:ext cx="1621536" cy="5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7764300" y="2634409"/>
            <a:ext cx="3250000" cy="10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/>
              <a:t>OTVORENÝ KONCEPT PRE ĎALŠIE MOBILNÉ IDENTITY</a:t>
            </a:r>
            <a:endParaRPr sz="1867"/>
          </a:p>
        </p:txBody>
      </p:sp>
      <p:sp>
        <p:nvSpPr>
          <p:cNvPr id="209" name="Google Shape;209;p23"/>
          <p:cNvSpPr/>
          <p:nvPr/>
        </p:nvSpPr>
        <p:spPr>
          <a:xfrm>
            <a:off x="6938633" y="2729809"/>
            <a:ext cx="555200" cy="368000"/>
          </a:xfrm>
          <a:prstGeom prst="chevron">
            <a:avLst>
              <a:gd name="adj" fmla="val 51992"/>
            </a:avLst>
          </a:prstGeom>
          <a:solidFill>
            <a:srgbClr val="1C26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592</Words>
  <Application>Microsoft Office PowerPoint</Application>
  <PresentationFormat>Widescreen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Montserrat SemiBold</vt:lpstr>
      <vt:lpstr>Open Sans</vt:lpstr>
      <vt:lpstr>Open Sans Light</vt:lpstr>
      <vt:lpstr>1_Office Theme</vt:lpstr>
      <vt:lpstr>Simple Light</vt:lpstr>
      <vt:lpstr>PowerPoint Presentation</vt:lpstr>
      <vt:lpstr>PowerPoint Presentation</vt:lpstr>
      <vt:lpstr>PowerPoint Presentation</vt:lpstr>
      <vt:lpstr>PRODUKTOVÁ LÍNIA MOBILE ID</vt:lpstr>
      <vt:lpstr>1. VYTVORENIE eID V MOBILE</vt:lpstr>
      <vt:lpstr>2. eSCHRÁNKA V MOBILE</vt:lpstr>
      <vt:lpstr>3. AUTENTIFIKÁCIA</vt:lpstr>
      <vt:lpstr>4. AUTORIZÁCIA</vt:lpstr>
      <vt:lpstr>PREVÁDZKOVATELIA MOBILNÝCH IDENTÍT</vt:lpstr>
      <vt:lpstr>Produktová roadmapa MobileID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tomas_kysela</dc:creator>
  <cp:lastModifiedBy>tomas_kysela</cp:lastModifiedBy>
  <cp:revision>39</cp:revision>
  <dcterms:created xsi:type="dcterms:W3CDTF">2019-10-30T07:40:27Z</dcterms:created>
  <dcterms:modified xsi:type="dcterms:W3CDTF">2019-12-17T14:57:19Z</dcterms:modified>
</cp:coreProperties>
</file>