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370" r:id="rId4"/>
    <p:sldId id="369" r:id="rId5"/>
    <p:sldId id="305" r:id="rId6"/>
    <p:sldId id="372" r:id="rId7"/>
    <p:sldId id="371" r:id="rId8"/>
    <p:sldId id="373" r:id="rId9"/>
    <p:sldId id="378" r:id="rId10"/>
    <p:sldId id="374" r:id="rId11"/>
    <p:sldId id="375" r:id="rId12"/>
    <p:sldId id="376" r:id="rId13"/>
    <p:sldId id="377" r:id="rId14"/>
    <p:sldId id="258" r:id="rId15"/>
    <p:sldId id="307" r:id="rId16"/>
    <p:sldId id="367" r:id="rId17"/>
  </p:sldIdLst>
  <p:sldSz cx="24377650" cy="13716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  <p:embeddedFont>
      <p:font typeface="Spartan" panose="020B0604020202020204" charset="-18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pos="14350">
          <p15:clr>
            <a:srgbClr val="A4A3A4"/>
          </p15:clr>
        </p15:guide>
        <p15:guide id="3" pos="1006">
          <p15:clr>
            <a:srgbClr val="A4A3A4"/>
          </p15:clr>
        </p15:guide>
        <p15:guide id="4" pos="7702">
          <p15:clr>
            <a:srgbClr val="A4A3A4"/>
          </p15:clr>
        </p15:guide>
        <p15:guide id="5" orient="horz" pos="4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3" roundtripDataSignature="AMtx7mjoT7weyOSkBmdb8m9l+thL1AhC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7B0194-54FC-4B51-8DE6-CD4F2A393678}">
  <a:tblStyle styleId="{8D7B0194-54FC-4B51-8DE6-CD4F2A3936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C"/>
          </a:solidFill>
        </a:fill>
      </a:tcStyle>
    </a:wholeTbl>
    <a:band1H>
      <a:tcTxStyle/>
      <a:tcStyle>
        <a:tcBdr/>
        <a:fill>
          <a:solidFill>
            <a:srgbClr val="F5CC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C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>
        <p:guide orient="horz" pos="8112"/>
        <p:guide pos="14350"/>
        <p:guide pos="1006"/>
        <p:guide pos="7702"/>
        <p:guide orient="horz"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13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13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13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13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73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56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16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39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326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913" name="Google Shape;3913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14" name="Google Shape;3914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87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45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14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8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6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87" name="Google Shape;5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8" name="Google Shape;5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63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8"/>
          <p:cNvSpPr>
            <a:spLocks noGrp="1"/>
          </p:cNvSpPr>
          <p:nvPr>
            <p:ph type="pic" idx="2"/>
          </p:nvPr>
        </p:nvSpPr>
        <p:spPr>
          <a:xfrm>
            <a:off x="10145400" y="0"/>
            <a:ext cx="14255696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2809" y="12276000"/>
            <a:ext cx="3996000" cy="91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24000" y="12276000"/>
            <a:ext cx="3996000" cy="91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 1">
  <p:cSld name="BIG PICTURE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3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AD967-6D68-4E94-91F8-5AC1AB45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7EF76-7E4E-43AC-B9A3-81962DA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964" y="3651251"/>
            <a:ext cx="21025723" cy="7800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2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7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7"/>
          <p:cNvSpPr/>
          <p:nvPr/>
        </p:nvSpPr>
        <p:spPr>
          <a:xfrm>
            <a:off x="22197698" y="729763"/>
            <a:ext cx="768356" cy="76835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117"/>
          <p:cNvSpPr txBox="1"/>
          <p:nvPr/>
        </p:nvSpPr>
        <p:spPr>
          <a:xfrm>
            <a:off x="22174253" y="847490"/>
            <a:ext cx="955956" cy="5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r>
              <a:rPr lang="en-US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digital/analyticke-udaje/pozadovane-analyticke-udaj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is.vicepremier.gov.sk/publicspace?pageId=6714813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v.sk/?ros_vsetky-spravy&amp;sprava=vyzva-vyjadrite-sa-k-prieskumu-k-najziadanejsich-datasetov-a-api" TargetMode="External"/><Relationship Id="rId4" Type="http://schemas.openxmlformats.org/officeDocument/2006/relationships/hyperlink" Target="https://metais.vicepremier.gov.sk/publicspace?pageId=6714588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sk/ap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communit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F-rmyKJ9pE49CP8-rUi4m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digital/referencne-udaje/plan-vyhlasovania-referencnych-udajov-a-zakladnych-ciselnik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ab.digital/moje-udaje/plan-spristupnovania-osobnych-udaj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 rot="5400000">
            <a:off x="6024251" y="4121151"/>
            <a:ext cx="13716000" cy="5473699"/>
          </a:xfrm>
          <a:custGeom>
            <a:avLst/>
            <a:gdLst/>
            <a:ahLst/>
            <a:cxnLst/>
            <a:rect l="l" t="t" r="r" b="b"/>
            <a:pathLst>
              <a:path w="13716000" h="5473699" extrusionOk="0">
                <a:moveTo>
                  <a:pt x="0" y="5473699"/>
                </a:moveTo>
                <a:lnTo>
                  <a:pt x="0" y="2706089"/>
                </a:lnTo>
                <a:lnTo>
                  <a:pt x="78110" y="2620750"/>
                </a:lnTo>
                <a:cubicBezTo>
                  <a:pt x="1552252" y="1088436"/>
                  <a:pt x="3913171" y="71122"/>
                  <a:pt x="6604071" y="3560"/>
                </a:cubicBezTo>
                <a:cubicBezTo>
                  <a:pt x="9472264" y="-68454"/>
                  <a:pt x="12074145" y="957244"/>
                  <a:pt x="13667368" y="2598088"/>
                </a:cubicBezTo>
                <a:lnTo>
                  <a:pt x="13716000" y="2650660"/>
                </a:lnTo>
                <a:lnTo>
                  <a:pt x="13716000" y="5294704"/>
                </a:lnTo>
                <a:lnTo>
                  <a:pt x="13710320" y="5271580"/>
                </a:lnTo>
                <a:cubicBezTo>
                  <a:pt x="12987452" y="2981914"/>
                  <a:pt x="10049964" y="1340210"/>
                  <a:pt x="6666167" y="1414421"/>
                </a:cubicBezTo>
                <a:cubicBezTo>
                  <a:pt x="3361240" y="1486902"/>
                  <a:pt x="650391" y="3169090"/>
                  <a:pt x="24318" y="5375512"/>
                </a:cubicBezTo>
                <a:close/>
              </a:path>
            </a:pathLst>
          </a:custGeom>
          <a:gradFill>
            <a:gsLst>
              <a:gs pos="0">
                <a:srgbClr val="7E2193">
                  <a:alpha val="68627"/>
                </a:srgbClr>
              </a:gs>
              <a:gs pos="100000">
                <a:srgbClr val="D839FF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2700000" y="0"/>
            <a:ext cx="11677650" cy="13716000"/>
          </a:xfrm>
          <a:custGeom>
            <a:avLst/>
            <a:gdLst/>
            <a:ahLst/>
            <a:cxnLst/>
            <a:rect l="l" t="t" r="r" b="b"/>
            <a:pathLst>
              <a:path w="11677650" h="13716000" extrusionOk="0">
                <a:moveTo>
                  <a:pt x="0" y="0"/>
                </a:moveTo>
                <a:lnTo>
                  <a:pt x="11677650" y="0"/>
                </a:lnTo>
                <a:lnTo>
                  <a:pt x="11677650" y="13716000"/>
                </a:lnTo>
                <a:lnTo>
                  <a:pt x="244994" y="13716000"/>
                </a:lnTo>
                <a:lnTo>
                  <a:pt x="297566" y="13667368"/>
                </a:lnTo>
                <a:cubicBezTo>
                  <a:pt x="1938410" y="12074146"/>
                  <a:pt x="2964108" y="9472264"/>
                  <a:pt x="2892094" y="6604072"/>
                </a:cubicBezTo>
                <a:cubicBezTo>
                  <a:pt x="2845645" y="4754078"/>
                  <a:pt x="2350290" y="3060052"/>
                  <a:pt x="1547302" y="1702925"/>
                </a:cubicBezTo>
                <a:lnTo>
                  <a:pt x="1524000" y="1665723"/>
                </a:lnTo>
                <a:lnTo>
                  <a:pt x="1524000" y="1625600"/>
                </a:lnTo>
                <a:lnTo>
                  <a:pt x="1498869" y="1625600"/>
                </a:lnTo>
                <a:lnTo>
                  <a:pt x="1320784" y="1341288"/>
                </a:lnTo>
                <a:cubicBezTo>
                  <a:pt x="1008874" y="870605"/>
                  <a:pt x="657983" y="446646"/>
                  <a:pt x="274904" y="78111"/>
                </a:cubicBezTo>
                <a:lnTo>
                  <a:pt x="189564" y="1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E62F7D">
                  <a:alpha val="76862"/>
                </a:srgbClr>
              </a:gs>
              <a:gs pos="100000">
                <a:srgbClr val="841B4A">
                  <a:alpha val="7490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038050" y="5987872"/>
            <a:ext cx="86465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DATALAB</a:t>
            </a:r>
            <a:endParaRPr sz="9600" dirty="0"/>
          </a:p>
        </p:txBody>
      </p:sp>
      <p:sp>
        <p:nvSpPr>
          <p:cNvPr id="124" name="Google Shape;124;p1"/>
          <p:cNvSpPr txBox="1"/>
          <p:nvPr/>
        </p:nvSpPr>
        <p:spPr>
          <a:xfrm>
            <a:off x="2712993" y="7788348"/>
            <a:ext cx="694668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dirty="0"/>
              <a:t>DOPYTOVÁ VÝZVA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dirty="0"/>
              <a:t>MANAŽMENT ÚDAJOV </a:t>
            </a:r>
            <a:br>
              <a:rPr lang="sk-SK" sz="3200" b="1" dirty="0"/>
            </a:br>
            <a:r>
              <a:rPr lang="sk-SK" sz="3200" b="1" dirty="0"/>
              <a:t>INŠTITÚCIE VEREJNEJ SPRÁVY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kolo</a:t>
            </a:r>
            <a:endParaRPr sz="3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 rot="10800000" flipH="1">
            <a:off x="5271095" y="10866592"/>
            <a:ext cx="1866306" cy="281196"/>
            <a:chOff x="1632870" y="5141660"/>
            <a:chExt cx="21096954" cy="3178680"/>
          </a:xfrm>
        </p:grpSpPr>
        <p:sp>
          <p:nvSpPr>
            <p:cNvPr id="126" name="Google Shape;126;p1"/>
            <p:cNvSpPr/>
            <p:nvPr/>
          </p:nvSpPr>
          <p:spPr>
            <a:xfrm>
              <a:off x="1955114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880018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5216525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632870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2383836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5967491" y="5141660"/>
              <a:ext cx="3178679" cy="3178680"/>
            </a:xfrm>
            <a:prstGeom prst="roundRect">
              <a:avLst>
                <a:gd name="adj" fmla="val 2156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2" name="Google Shape;132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024" r="11023"/>
          <a:stretch/>
        </p:blipFill>
        <p:spPr>
          <a:xfrm>
            <a:off x="12226925" y="0"/>
            <a:ext cx="121743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4225" y="1946523"/>
            <a:ext cx="31750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4;p1"/>
          <p:cNvSpPr txBox="1"/>
          <p:nvPr/>
        </p:nvSpPr>
        <p:spPr>
          <a:xfrm>
            <a:off x="2712993" y="11269688"/>
            <a:ext cx="69466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r>
              <a:rPr lang="sk-SK" sz="3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.07.2021</a:t>
            </a:r>
            <a:endParaRPr sz="3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791308" y="271327"/>
            <a:ext cx="20872937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A4: Sprístupnenie údajov na analytické účely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5885632-6D82-404A-957F-9FD6F8DF2268}"/>
              </a:ext>
            </a:extLst>
          </p:cNvPr>
          <p:cNvSpPr txBox="1"/>
          <p:nvPr/>
        </p:nvSpPr>
        <p:spPr>
          <a:xfrm>
            <a:off x="791307" y="1821502"/>
            <a:ext cx="22262123" cy="805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u="sng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15,000 €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Úprava systémov na hromadné sprístupňovanie, delta (zmeny)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Preferované údaje: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Požiadavky analytických jednotiek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Požiadavky Národného projektu Konsolidovaná analytická vrstva</a:t>
            </a:r>
          </a:p>
        </p:txBody>
      </p:sp>
    </p:spTree>
    <p:extLst>
      <p:ext uri="{BB962C8B-B14F-4D97-AF65-F5344CB8AC3E}">
        <p14:creationId xmlns:p14="http://schemas.microsoft.com/office/powerpoint/2010/main" val="170094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246185" y="271327"/>
            <a:ext cx="219631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A5: Automatizovaná tvorba a sprístupnenie otvorených údajov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0356A79-9152-438E-9943-245B5567DF56}"/>
              </a:ext>
            </a:extLst>
          </p:cNvPr>
          <p:cNvSpPr txBox="1"/>
          <p:nvPr/>
        </p:nvSpPr>
        <p:spPr>
          <a:xfrm>
            <a:off x="246185" y="2734532"/>
            <a:ext cx="23211691" cy="1009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</a:t>
            </a: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automatizovaných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publikovaných objektov evidencie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3★ * 6,000.00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4★ * 7,000.00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5★ * 8,000.00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Preferované údaje: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Publikačné minimum štátnej správy 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sk-SK" sz="54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o údajoch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Publikačné minimum samosprávy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Prieskum dopytu verejnosti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Datasety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data a PSI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Národný projekt Open data 2.0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1400" b="1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1400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7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386862" y="271327"/>
            <a:ext cx="212773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A6: Využitie získaných údajov v rámci integrácie na centrálnu platformu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2F1783-A198-4DFF-9DA6-F8F91A2A6FEA}"/>
              </a:ext>
            </a:extLst>
          </p:cNvPr>
          <p:cNvSpPr txBox="1"/>
          <p:nvPr/>
        </p:nvSpPr>
        <p:spPr>
          <a:xfrm>
            <a:off x="386862" y="3790978"/>
            <a:ext cx="22578645" cy="449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50,000.00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Tvorba, úprava aplikácie, produktu s využitím údajov (A2, A3, A4, A5)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Povinná registrácia aplikácie na 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data.gov.sk/</a:t>
            </a:r>
            <a:r>
              <a:rPr lang="sk-SK" sz="54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apps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791308" y="271327"/>
            <a:ext cx="20872937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A7: Dátová legislatíva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5" name="Google Shape;595;p27"/>
          <p:cNvSpPr txBox="1"/>
          <p:nvPr/>
        </p:nvSpPr>
        <p:spPr>
          <a:xfrm>
            <a:off x="2158012" y="2800096"/>
            <a:ext cx="20728748" cy="392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i="0" u="none" strike="noStrike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6C73D99-7CCB-4B83-9E70-E4B9E89EC124}"/>
              </a:ext>
            </a:extLst>
          </p:cNvPr>
          <p:cNvSpPr txBox="1"/>
          <p:nvPr/>
        </p:nvSpPr>
        <p:spPr>
          <a:xfrm>
            <a:off x="791308" y="2918325"/>
            <a:ext cx="20872936" cy="271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30,000.00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 na prípadnú úpravu legislatívy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8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oblený obdĺžnik 39"/>
          <p:cNvSpPr/>
          <p:nvPr/>
        </p:nvSpPr>
        <p:spPr>
          <a:xfrm>
            <a:off x="3676997" y="5781867"/>
            <a:ext cx="12639588" cy="74765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1" name="Zaoblený obdĺžnik 40"/>
          <p:cNvSpPr/>
          <p:nvPr/>
        </p:nvSpPr>
        <p:spPr>
          <a:xfrm>
            <a:off x="3651109" y="7801334"/>
            <a:ext cx="10225105" cy="5482256"/>
          </a:xfrm>
          <a:prstGeom prst="roundRect">
            <a:avLst/>
          </a:prstGeom>
          <a:solidFill>
            <a:srgbClr val="FFC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2" name="Zaoblený obdĺžnik 41"/>
          <p:cNvSpPr/>
          <p:nvPr/>
        </p:nvSpPr>
        <p:spPr>
          <a:xfrm>
            <a:off x="3651109" y="9836739"/>
            <a:ext cx="7159669" cy="3446852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8" name="Zaoblený obdĺžnik 47"/>
          <p:cNvSpPr/>
          <p:nvPr/>
        </p:nvSpPr>
        <p:spPr>
          <a:xfrm>
            <a:off x="134121" y="6363856"/>
            <a:ext cx="3083681" cy="1397284"/>
          </a:xfrm>
          <a:prstGeom prst="roundRect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Národné projekty</a:t>
            </a:r>
            <a:endParaRPr lang="sk-SK" sz="23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9" name="Zaoblený obdĺžnik 48"/>
          <p:cNvSpPr/>
          <p:nvPr/>
        </p:nvSpPr>
        <p:spPr>
          <a:xfrm>
            <a:off x="134121" y="4445344"/>
            <a:ext cx="3167099" cy="1614002"/>
          </a:xfrm>
          <a:prstGeom prst="roundRect">
            <a:avLst/>
          </a:prstGeom>
          <a:solidFill>
            <a:schemeClr val="bg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19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Dopytové projekty</a:t>
            </a:r>
            <a:endParaRPr lang="sk-SK" sz="2399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51" name="Rovná spojovacia šípka 50"/>
          <p:cNvCxnSpPr>
            <a:stCxn id="48" idx="3"/>
          </p:cNvCxnSpPr>
          <p:nvPr/>
        </p:nvCxnSpPr>
        <p:spPr>
          <a:xfrm>
            <a:off x="3217803" y="7062498"/>
            <a:ext cx="499064" cy="68121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>
            <a:cxnSpLocks/>
            <a:stCxn id="49" idx="3"/>
          </p:cNvCxnSpPr>
          <p:nvPr/>
        </p:nvCxnSpPr>
        <p:spPr>
          <a:xfrm flipV="1">
            <a:off x="3301220" y="4902394"/>
            <a:ext cx="633063" cy="34995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kTextu 55"/>
          <p:cNvSpPr txBox="1"/>
          <p:nvPr/>
        </p:nvSpPr>
        <p:spPr>
          <a:xfrm>
            <a:off x="4335322" y="10208826"/>
            <a:ext cx="2577651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IS CSRÚ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4335323" y="6048480"/>
            <a:ext cx="4525391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Centrálna integračná platforma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4335321" y="8162925"/>
            <a:ext cx="4308486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Dátová integrácia</a:t>
            </a:r>
          </a:p>
        </p:txBody>
      </p:sp>
      <p:sp>
        <p:nvSpPr>
          <p:cNvPr id="61" name="Zaoblený obdĺžnik 60"/>
          <p:cNvSpPr/>
          <p:nvPr/>
        </p:nvSpPr>
        <p:spPr>
          <a:xfrm>
            <a:off x="1" y="1140138"/>
            <a:ext cx="24377648" cy="12343547"/>
          </a:xfrm>
          <a:prstGeom prst="roundRect">
            <a:avLst/>
          </a:prstGeom>
          <a:noFill/>
          <a:ln w="28575">
            <a:solidFill>
              <a:srgbClr val="A42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799"/>
          </a:p>
        </p:txBody>
      </p:sp>
      <p:pic>
        <p:nvPicPr>
          <p:cNvPr id="93" name="Obrázok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7" y="117519"/>
            <a:ext cx="3644127" cy="1055463"/>
          </a:xfrm>
          <a:prstGeom prst="rect">
            <a:avLst/>
          </a:prstGeom>
        </p:spPr>
      </p:pic>
      <p:sp>
        <p:nvSpPr>
          <p:cNvPr id="95" name="BlokTextu 94"/>
          <p:cNvSpPr txBox="1"/>
          <p:nvPr/>
        </p:nvSpPr>
        <p:spPr>
          <a:xfrm>
            <a:off x="13020729" y="6194774"/>
            <a:ext cx="3041488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Nové funkcionality </a:t>
            </a:r>
            <a:br>
              <a:rPr lang="sk-SK" sz="2799" i="1" dirty="0"/>
            </a:br>
            <a:r>
              <a:rPr lang="sk-SK" sz="2799" i="1" dirty="0"/>
              <a:t>IS CSRÚ</a:t>
            </a:r>
          </a:p>
        </p:txBody>
      </p:sp>
      <p:sp>
        <p:nvSpPr>
          <p:cNvPr id="96" name="BlokTextu 95"/>
          <p:cNvSpPr txBox="1"/>
          <p:nvPr/>
        </p:nvSpPr>
        <p:spPr>
          <a:xfrm>
            <a:off x="11799183" y="8010566"/>
            <a:ext cx="2077031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Rast počtu dát aj zapojených organizácií</a:t>
            </a:r>
          </a:p>
        </p:txBody>
      </p:sp>
      <p:sp>
        <p:nvSpPr>
          <p:cNvPr id="97" name="BlokTextu 96"/>
          <p:cNvSpPr txBox="1"/>
          <p:nvPr/>
        </p:nvSpPr>
        <p:spPr>
          <a:xfrm>
            <a:off x="9282693" y="10198329"/>
            <a:ext cx="1553971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jadro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DB3AA76E-6823-4F11-890E-14905B8F8042}"/>
              </a:ext>
            </a:extLst>
          </p:cNvPr>
          <p:cNvCxnSpPr/>
          <p:nvPr/>
        </p:nvCxnSpPr>
        <p:spPr>
          <a:xfrm flipV="1">
            <a:off x="8860713" y="9267918"/>
            <a:ext cx="0" cy="56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FC3E7AD4-633C-4FD6-B01C-6AACC1BE0099}"/>
              </a:ext>
            </a:extLst>
          </p:cNvPr>
          <p:cNvCxnSpPr/>
          <p:nvPr/>
        </p:nvCxnSpPr>
        <p:spPr>
          <a:xfrm flipV="1">
            <a:off x="7230939" y="9283488"/>
            <a:ext cx="0" cy="56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4CA0C90F-585F-4E42-9ABE-5B159489E37E}"/>
              </a:ext>
            </a:extLst>
          </p:cNvPr>
          <p:cNvCxnSpPr>
            <a:cxnSpLocks/>
          </p:cNvCxnSpPr>
          <p:nvPr/>
        </p:nvCxnSpPr>
        <p:spPr>
          <a:xfrm flipV="1">
            <a:off x="10517447" y="9516898"/>
            <a:ext cx="447783" cy="40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A7B0D291-8124-434B-BCE9-DEBEA0B386EA}"/>
              </a:ext>
            </a:extLst>
          </p:cNvPr>
          <p:cNvCxnSpPr>
            <a:cxnSpLocks/>
          </p:cNvCxnSpPr>
          <p:nvPr/>
        </p:nvCxnSpPr>
        <p:spPr>
          <a:xfrm>
            <a:off x="10836664" y="12259711"/>
            <a:ext cx="626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ovná spojovacia šípka 42">
            <a:extLst>
              <a:ext uri="{FF2B5EF4-FFF2-40B4-BE49-F238E27FC236}">
                <a16:creationId xmlns:a16="http://schemas.microsoft.com/office/drawing/2014/main" id="{10918AB5-2359-4D46-9A2C-E99A2CD956E7}"/>
              </a:ext>
            </a:extLst>
          </p:cNvPr>
          <p:cNvCxnSpPr>
            <a:cxnSpLocks/>
          </p:cNvCxnSpPr>
          <p:nvPr/>
        </p:nvCxnSpPr>
        <p:spPr>
          <a:xfrm flipV="1">
            <a:off x="10794926" y="10947298"/>
            <a:ext cx="702827" cy="4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ovná spojovacia šípka 43">
            <a:extLst>
              <a:ext uri="{FF2B5EF4-FFF2-40B4-BE49-F238E27FC236}">
                <a16:creationId xmlns:a16="http://schemas.microsoft.com/office/drawing/2014/main" id="{D2CB4E82-D507-46B2-AF4A-3E646359212E}"/>
              </a:ext>
            </a:extLst>
          </p:cNvPr>
          <p:cNvCxnSpPr/>
          <p:nvPr/>
        </p:nvCxnSpPr>
        <p:spPr>
          <a:xfrm flipV="1">
            <a:off x="5646754" y="9232487"/>
            <a:ext cx="0" cy="56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aoblený obdĺžnik 62">
            <a:extLst>
              <a:ext uri="{FF2B5EF4-FFF2-40B4-BE49-F238E27FC236}">
                <a16:creationId xmlns:a16="http://schemas.microsoft.com/office/drawing/2014/main" id="{D0420C99-EB41-47C1-956D-1833FCC65824}"/>
              </a:ext>
            </a:extLst>
          </p:cNvPr>
          <p:cNvSpPr/>
          <p:nvPr/>
        </p:nvSpPr>
        <p:spPr>
          <a:xfrm>
            <a:off x="13020729" y="926967"/>
            <a:ext cx="4266919" cy="4420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46" name="Zaoblený obdĺžnik 62">
            <a:extLst>
              <a:ext uri="{FF2B5EF4-FFF2-40B4-BE49-F238E27FC236}">
                <a16:creationId xmlns:a16="http://schemas.microsoft.com/office/drawing/2014/main" id="{29132B11-6836-4442-9A03-6BB26C137DCE}"/>
              </a:ext>
            </a:extLst>
          </p:cNvPr>
          <p:cNvSpPr/>
          <p:nvPr/>
        </p:nvSpPr>
        <p:spPr>
          <a:xfrm>
            <a:off x="8505475" y="1062162"/>
            <a:ext cx="4100412" cy="42848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3E4FBA8-10C7-474D-B118-1062200CDB2E}"/>
              </a:ext>
            </a:extLst>
          </p:cNvPr>
          <p:cNvSpPr txBox="1"/>
          <p:nvPr/>
        </p:nvSpPr>
        <p:spPr>
          <a:xfrm>
            <a:off x="13710075" y="2137014"/>
            <a:ext cx="3259079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Open data 2.0 -</a:t>
            </a:r>
          </a:p>
          <a:p>
            <a:endParaRPr lang="sk-SK" sz="2799" dirty="0"/>
          </a:p>
          <a:p>
            <a:r>
              <a:rPr lang="sk-SK" sz="2799" i="1" dirty="0"/>
              <a:t>otvorené údaje</a:t>
            </a:r>
            <a:r>
              <a:rPr lang="sk-SK" sz="2799" dirty="0"/>
              <a:t> 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86466E19-1B27-4BEC-A5B7-1DBA74244856}"/>
              </a:ext>
            </a:extLst>
          </p:cNvPr>
          <p:cNvSpPr txBox="1"/>
          <p:nvPr/>
        </p:nvSpPr>
        <p:spPr>
          <a:xfrm>
            <a:off x="8860713" y="2086894"/>
            <a:ext cx="410041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Konsolidovaná analytická vrstva – </a:t>
            </a:r>
          </a:p>
          <a:p>
            <a:endParaRPr lang="sk-SK" sz="2799" dirty="0"/>
          </a:p>
          <a:p>
            <a:r>
              <a:rPr lang="sk-SK" sz="2799" i="1" dirty="0"/>
              <a:t>analytické údaje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EDCA90C-CEAE-AC4B-BFF2-E0BDC487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2" y="58566"/>
            <a:ext cx="21025723" cy="864813"/>
          </a:xfrm>
        </p:spPr>
        <p:txBody>
          <a:bodyPr>
            <a:noAutofit/>
          </a:bodyPr>
          <a:lstStyle/>
          <a:p>
            <a:pPr algn="ctr"/>
            <a:r>
              <a:rPr lang="sk-SK" sz="5199" b="1" dirty="0"/>
              <a:t>Prostredie projektov </a:t>
            </a:r>
            <a:endParaRPr lang="cs-CZ" sz="5199" b="1" dirty="0"/>
          </a:p>
        </p:txBody>
      </p:sp>
      <p:sp>
        <p:nvSpPr>
          <p:cNvPr id="52" name="Zaoblený obdĺžnik 62">
            <a:extLst>
              <a:ext uri="{FF2B5EF4-FFF2-40B4-BE49-F238E27FC236}">
                <a16:creationId xmlns:a16="http://schemas.microsoft.com/office/drawing/2014/main" id="{B144E6F8-E1B8-4B3F-8C7C-1AF4D748FDF3}"/>
              </a:ext>
            </a:extLst>
          </p:cNvPr>
          <p:cNvSpPr/>
          <p:nvPr/>
        </p:nvSpPr>
        <p:spPr>
          <a:xfrm>
            <a:off x="3901165" y="1139992"/>
            <a:ext cx="4298759" cy="42848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79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</a:t>
            </a:r>
          </a:p>
        </p:txBody>
      </p:sp>
      <p:sp>
        <p:nvSpPr>
          <p:cNvPr id="94" name="BlokTextu 93"/>
          <p:cNvSpPr txBox="1"/>
          <p:nvPr/>
        </p:nvSpPr>
        <p:spPr>
          <a:xfrm>
            <a:off x="4700780" y="3429291"/>
            <a:ext cx="2496942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i="1" dirty="0"/>
              <a:t>osobné údaje</a:t>
            </a:r>
          </a:p>
        </p:txBody>
      </p:sp>
      <p:sp>
        <p:nvSpPr>
          <p:cNvPr id="57" name="BlokTextu 56"/>
          <p:cNvSpPr txBox="1"/>
          <p:nvPr/>
        </p:nvSpPr>
        <p:spPr>
          <a:xfrm>
            <a:off x="3972880" y="2074101"/>
            <a:ext cx="4298759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99" dirty="0"/>
              <a:t>NP Manažment osobných údajov -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611DE66C-1354-4E57-8899-6F0DFD7ED093}"/>
              </a:ext>
            </a:extLst>
          </p:cNvPr>
          <p:cNvCxnSpPr/>
          <p:nvPr/>
        </p:nvCxnSpPr>
        <p:spPr>
          <a:xfrm>
            <a:off x="6277708" y="5424820"/>
            <a:ext cx="0" cy="357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C648A56-CF18-41CE-B4B2-F58EFB2BB92B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10555680" y="5346990"/>
            <a:ext cx="1" cy="395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C1D3E45F-40B0-4500-8BFD-639CF9D30DF8}"/>
              </a:ext>
            </a:extLst>
          </p:cNvPr>
          <p:cNvCxnSpPr>
            <a:stCxn id="45" idx="2"/>
          </p:cNvCxnSpPr>
          <p:nvPr/>
        </p:nvCxnSpPr>
        <p:spPr>
          <a:xfrm flipH="1">
            <a:off x="15140354" y="5346990"/>
            <a:ext cx="13835" cy="434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7AFD6F3A-523C-4DD8-B84A-57BAF1DDB819}"/>
              </a:ext>
            </a:extLst>
          </p:cNvPr>
          <p:cNvCxnSpPr/>
          <p:nvPr/>
        </p:nvCxnSpPr>
        <p:spPr>
          <a:xfrm>
            <a:off x="3268102" y="5742479"/>
            <a:ext cx="633063" cy="51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A39EA0CA-0385-4ECE-8E14-1763A105E5CB}"/>
              </a:ext>
            </a:extLst>
          </p:cNvPr>
          <p:cNvCxnSpPr/>
          <p:nvPr/>
        </p:nvCxnSpPr>
        <p:spPr>
          <a:xfrm flipV="1">
            <a:off x="3172927" y="5383588"/>
            <a:ext cx="1162394" cy="101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8" grpId="0" animBg="1"/>
      <p:bldP spid="49" grpId="0" animBg="1"/>
      <p:bldP spid="45" grpId="0" animBg="1"/>
      <p:bldP spid="46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63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600" b="1" dirty="0"/>
              <a:t>AKTUALIZOVANÉ FINANČNÉ LIMITY</a:t>
            </a:r>
            <a:endParaRPr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1741322" y="1907440"/>
            <a:ext cx="21145437" cy="1075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A1: Čistenie údajov a dosiahnutie požadovanej kvality dát: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20% celkového rozpočtu projektu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A2: Realizácia dátovej integrácie na centrálnu platformu: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počet IS * 15,000.00 EUR  (IS, ktoré boli definované v rámci projektu).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OE * 5,000.00 EUR (OE, ktoré boli definované v rámci projektu, za účelom poskytovania údajov).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údajov pre službu „moje dáta“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A4: Sprístupnenie údajov na analytické účely: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A5: Automatizovaná tvorba a sprístupnenie otvorených údajov: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automatizovaných publikovaných objektov evidencie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3★ * 6,000.00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4★ * 7,000.00 EUR 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kvalita 5★ * 8,000.00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A6: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Využitie získaných údajov v rámci integrácie na centrálnu platformu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50,000.00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A7: Dátová legislatíva  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25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25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30,000.00 EUR</a:t>
            </a:r>
            <a:endParaRPr lang="sk-SK" sz="25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0946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p112"/>
          <p:cNvSpPr/>
          <p:nvPr/>
        </p:nvSpPr>
        <p:spPr>
          <a:xfrm>
            <a:off x="0" y="0"/>
            <a:ext cx="9344722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7" name="Google Shape;3917;p112"/>
          <p:cNvSpPr txBox="1"/>
          <p:nvPr/>
        </p:nvSpPr>
        <p:spPr>
          <a:xfrm>
            <a:off x="1642446" y="6608007"/>
            <a:ext cx="6005170" cy="163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600" b="1" dirty="0">
                <a:solidFill>
                  <a:schemeClr val="lt1"/>
                </a:solidFill>
                <a:latin typeface="Spartan"/>
                <a:sym typeface="Spartan"/>
              </a:rPr>
              <a:t>KONTAKT</a:t>
            </a:r>
            <a:endParaRPr dirty="0"/>
          </a:p>
        </p:txBody>
      </p:sp>
      <p:grpSp>
        <p:nvGrpSpPr>
          <p:cNvPr id="3918" name="Google Shape;3918;p112"/>
          <p:cNvGrpSpPr/>
          <p:nvPr/>
        </p:nvGrpSpPr>
        <p:grpSpPr>
          <a:xfrm>
            <a:off x="3967176" y="3609102"/>
            <a:ext cx="1355700" cy="2361042"/>
            <a:chOff x="8280270" y="10813009"/>
            <a:chExt cx="491616" cy="856183"/>
          </a:xfrm>
        </p:grpSpPr>
        <p:sp>
          <p:nvSpPr>
            <p:cNvPr id="3919" name="Google Shape;3919;p112"/>
            <p:cNvSpPr/>
            <p:nvPr/>
          </p:nvSpPr>
          <p:spPr>
            <a:xfrm>
              <a:off x="8280270" y="10813009"/>
              <a:ext cx="491616" cy="856183"/>
            </a:xfrm>
            <a:custGeom>
              <a:avLst/>
              <a:gdLst/>
              <a:ahLst/>
              <a:cxnLst/>
              <a:rect l="l" t="t" r="r" b="b"/>
              <a:pathLst>
                <a:path w="392" h="683" extrusionOk="0">
                  <a:moveTo>
                    <a:pt x="351" y="598"/>
                  </a:moveTo>
                  <a:lnTo>
                    <a:pt x="351" y="598"/>
                  </a:lnTo>
                  <a:cubicBezTo>
                    <a:pt x="351" y="626"/>
                    <a:pt x="288" y="657"/>
                    <a:pt x="196" y="657"/>
                  </a:cubicBezTo>
                  <a:lnTo>
                    <a:pt x="196" y="657"/>
                  </a:lnTo>
                  <a:cubicBezTo>
                    <a:pt x="104" y="657"/>
                    <a:pt x="40" y="626"/>
                    <a:pt x="40" y="598"/>
                  </a:cubicBezTo>
                  <a:lnTo>
                    <a:pt x="40" y="598"/>
                  </a:lnTo>
                  <a:cubicBezTo>
                    <a:pt x="40" y="577"/>
                    <a:pt x="80" y="552"/>
                    <a:pt x="148" y="543"/>
                  </a:cubicBezTo>
                  <a:lnTo>
                    <a:pt x="148" y="543"/>
                  </a:lnTo>
                  <a:cubicBezTo>
                    <a:pt x="151" y="548"/>
                    <a:pt x="154" y="553"/>
                    <a:pt x="156" y="558"/>
                  </a:cubicBezTo>
                  <a:lnTo>
                    <a:pt x="156" y="558"/>
                  </a:lnTo>
                  <a:cubicBezTo>
                    <a:pt x="159" y="561"/>
                    <a:pt x="160" y="564"/>
                    <a:pt x="161" y="566"/>
                  </a:cubicBezTo>
                  <a:lnTo>
                    <a:pt x="161" y="566"/>
                  </a:lnTo>
                  <a:cubicBezTo>
                    <a:pt x="165" y="572"/>
                    <a:pt x="168" y="577"/>
                    <a:pt x="171" y="582"/>
                  </a:cubicBezTo>
                  <a:lnTo>
                    <a:pt x="171" y="582"/>
                  </a:lnTo>
                  <a:cubicBezTo>
                    <a:pt x="172" y="583"/>
                    <a:pt x="173" y="585"/>
                    <a:pt x="174" y="586"/>
                  </a:cubicBezTo>
                  <a:lnTo>
                    <a:pt x="174" y="586"/>
                  </a:lnTo>
                  <a:cubicBezTo>
                    <a:pt x="177" y="592"/>
                    <a:pt x="180" y="596"/>
                    <a:pt x="182" y="599"/>
                  </a:cubicBezTo>
                  <a:lnTo>
                    <a:pt x="182" y="599"/>
                  </a:lnTo>
                  <a:lnTo>
                    <a:pt x="182" y="600"/>
                  </a:lnTo>
                  <a:lnTo>
                    <a:pt x="182" y="600"/>
                  </a:lnTo>
                  <a:cubicBezTo>
                    <a:pt x="184" y="603"/>
                    <a:pt x="185" y="605"/>
                    <a:pt x="185" y="605"/>
                  </a:cubicBezTo>
                  <a:lnTo>
                    <a:pt x="196" y="622"/>
                  </a:lnTo>
                  <a:lnTo>
                    <a:pt x="206" y="605"/>
                  </a:lnTo>
                  <a:lnTo>
                    <a:pt x="206" y="605"/>
                  </a:lnTo>
                  <a:cubicBezTo>
                    <a:pt x="206" y="605"/>
                    <a:pt x="207" y="603"/>
                    <a:pt x="209" y="600"/>
                  </a:cubicBezTo>
                  <a:lnTo>
                    <a:pt x="209" y="600"/>
                  </a:lnTo>
                  <a:cubicBezTo>
                    <a:pt x="209" y="600"/>
                    <a:pt x="210" y="599"/>
                    <a:pt x="211" y="598"/>
                  </a:cubicBezTo>
                  <a:lnTo>
                    <a:pt x="211" y="598"/>
                  </a:lnTo>
                  <a:cubicBezTo>
                    <a:pt x="212" y="595"/>
                    <a:pt x="215" y="591"/>
                    <a:pt x="218" y="586"/>
                  </a:cubicBezTo>
                  <a:lnTo>
                    <a:pt x="218" y="586"/>
                  </a:lnTo>
                  <a:cubicBezTo>
                    <a:pt x="218" y="585"/>
                    <a:pt x="219" y="584"/>
                    <a:pt x="220" y="583"/>
                  </a:cubicBezTo>
                  <a:lnTo>
                    <a:pt x="220" y="583"/>
                  </a:lnTo>
                  <a:cubicBezTo>
                    <a:pt x="223" y="577"/>
                    <a:pt x="227" y="573"/>
                    <a:pt x="231" y="566"/>
                  </a:cubicBezTo>
                  <a:lnTo>
                    <a:pt x="231" y="566"/>
                  </a:lnTo>
                  <a:cubicBezTo>
                    <a:pt x="232" y="564"/>
                    <a:pt x="234" y="561"/>
                    <a:pt x="235" y="558"/>
                  </a:cubicBezTo>
                  <a:lnTo>
                    <a:pt x="235" y="558"/>
                  </a:lnTo>
                  <a:cubicBezTo>
                    <a:pt x="238" y="553"/>
                    <a:pt x="240" y="548"/>
                    <a:pt x="244" y="543"/>
                  </a:cubicBezTo>
                  <a:lnTo>
                    <a:pt x="244" y="543"/>
                  </a:lnTo>
                  <a:cubicBezTo>
                    <a:pt x="311" y="552"/>
                    <a:pt x="351" y="577"/>
                    <a:pt x="351" y="598"/>
                  </a:cubicBezTo>
                  <a:close/>
                  <a:moveTo>
                    <a:pt x="196" y="24"/>
                  </a:moveTo>
                  <a:lnTo>
                    <a:pt x="196" y="24"/>
                  </a:lnTo>
                  <a:cubicBezTo>
                    <a:pt x="289" y="24"/>
                    <a:pt x="367" y="101"/>
                    <a:pt x="367" y="195"/>
                  </a:cubicBezTo>
                  <a:lnTo>
                    <a:pt x="367" y="195"/>
                  </a:lnTo>
                  <a:cubicBezTo>
                    <a:pt x="367" y="272"/>
                    <a:pt x="279" y="433"/>
                    <a:pt x="227" y="523"/>
                  </a:cubicBezTo>
                  <a:lnTo>
                    <a:pt x="227" y="523"/>
                  </a:lnTo>
                  <a:cubicBezTo>
                    <a:pt x="214" y="545"/>
                    <a:pt x="203" y="563"/>
                    <a:pt x="196" y="574"/>
                  </a:cubicBezTo>
                  <a:lnTo>
                    <a:pt x="196" y="574"/>
                  </a:lnTo>
                  <a:cubicBezTo>
                    <a:pt x="189" y="563"/>
                    <a:pt x="178" y="545"/>
                    <a:pt x="165" y="523"/>
                  </a:cubicBezTo>
                  <a:lnTo>
                    <a:pt x="165" y="523"/>
                  </a:lnTo>
                  <a:cubicBezTo>
                    <a:pt x="112" y="433"/>
                    <a:pt x="26" y="272"/>
                    <a:pt x="26" y="195"/>
                  </a:cubicBezTo>
                  <a:lnTo>
                    <a:pt x="26" y="195"/>
                  </a:lnTo>
                  <a:cubicBezTo>
                    <a:pt x="26" y="101"/>
                    <a:pt x="102" y="24"/>
                    <a:pt x="196" y="24"/>
                  </a:cubicBezTo>
                  <a:close/>
                  <a:moveTo>
                    <a:pt x="196" y="0"/>
                  </a:moveTo>
                  <a:lnTo>
                    <a:pt x="196" y="0"/>
                  </a:lnTo>
                  <a:cubicBezTo>
                    <a:pt x="88" y="0"/>
                    <a:pt x="0" y="87"/>
                    <a:pt x="0" y="195"/>
                  </a:cubicBezTo>
                  <a:lnTo>
                    <a:pt x="0" y="195"/>
                  </a:lnTo>
                  <a:cubicBezTo>
                    <a:pt x="0" y="270"/>
                    <a:pt x="70" y="410"/>
                    <a:pt x="134" y="520"/>
                  </a:cubicBezTo>
                  <a:lnTo>
                    <a:pt x="134" y="520"/>
                  </a:lnTo>
                  <a:cubicBezTo>
                    <a:pt x="63" y="531"/>
                    <a:pt x="15" y="562"/>
                    <a:pt x="15" y="598"/>
                  </a:cubicBezTo>
                  <a:lnTo>
                    <a:pt x="15" y="598"/>
                  </a:lnTo>
                  <a:cubicBezTo>
                    <a:pt x="15" y="646"/>
                    <a:pt x="93" y="682"/>
                    <a:pt x="196" y="682"/>
                  </a:cubicBezTo>
                  <a:lnTo>
                    <a:pt x="196" y="682"/>
                  </a:lnTo>
                  <a:cubicBezTo>
                    <a:pt x="299" y="682"/>
                    <a:pt x="377" y="646"/>
                    <a:pt x="377" y="598"/>
                  </a:cubicBezTo>
                  <a:lnTo>
                    <a:pt x="377" y="598"/>
                  </a:lnTo>
                  <a:cubicBezTo>
                    <a:pt x="377" y="562"/>
                    <a:pt x="330" y="531"/>
                    <a:pt x="257" y="520"/>
                  </a:cubicBezTo>
                  <a:lnTo>
                    <a:pt x="257" y="520"/>
                  </a:lnTo>
                  <a:cubicBezTo>
                    <a:pt x="321" y="410"/>
                    <a:pt x="391" y="270"/>
                    <a:pt x="391" y="195"/>
                  </a:cubicBezTo>
                  <a:lnTo>
                    <a:pt x="391" y="195"/>
                  </a:lnTo>
                  <a:cubicBezTo>
                    <a:pt x="391" y="87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0" name="Google Shape;3920;p112"/>
            <p:cNvSpPr/>
            <p:nvPr/>
          </p:nvSpPr>
          <p:spPr>
            <a:xfrm>
              <a:off x="8374176" y="10901387"/>
              <a:ext cx="309331" cy="309331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26" y="122"/>
                  </a:moveTo>
                  <a:lnTo>
                    <a:pt x="26" y="122"/>
                  </a:lnTo>
                  <a:cubicBezTo>
                    <a:pt x="26" y="68"/>
                    <a:pt x="69" y="24"/>
                    <a:pt x="123" y="24"/>
                  </a:cubicBezTo>
                  <a:lnTo>
                    <a:pt x="123" y="24"/>
                  </a:lnTo>
                  <a:cubicBezTo>
                    <a:pt x="176" y="24"/>
                    <a:pt x="221" y="68"/>
                    <a:pt x="221" y="122"/>
                  </a:cubicBezTo>
                  <a:lnTo>
                    <a:pt x="221" y="122"/>
                  </a:lnTo>
                  <a:cubicBezTo>
                    <a:pt x="221" y="176"/>
                    <a:pt x="176" y="220"/>
                    <a:pt x="123" y="220"/>
                  </a:cubicBezTo>
                  <a:lnTo>
                    <a:pt x="123" y="220"/>
                  </a:lnTo>
                  <a:cubicBezTo>
                    <a:pt x="69" y="220"/>
                    <a:pt x="26" y="176"/>
                    <a:pt x="26" y="122"/>
                  </a:cubicBezTo>
                  <a:close/>
                  <a:moveTo>
                    <a:pt x="245" y="122"/>
                  </a:moveTo>
                  <a:lnTo>
                    <a:pt x="245" y="122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4"/>
                    <a:pt x="123" y="244"/>
                  </a:cubicBezTo>
                  <a:lnTo>
                    <a:pt x="123" y="244"/>
                  </a:lnTo>
                  <a:cubicBezTo>
                    <a:pt x="190" y="244"/>
                    <a:pt x="245" y="190"/>
                    <a:pt x="245" y="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19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21" name="Google Shape;3921;p112"/>
          <p:cNvSpPr txBox="1"/>
          <p:nvPr/>
        </p:nvSpPr>
        <p:spPr>
          <a:xfrm>
            <a:off x="13510868" y="8941953"/>
            <a:ext cx="32465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datalab.digital</a:t>
            </a:r>
            <a:endParaRPr dirty="0"/>
          </a:p>
        </p:txBody>
      </p:sp>
      <p:sp>
        <p:nvSpPr>
          <p:cNvPr id="3922" name="Google Shape;3922;p112"/>
          <p:cNvSpPr txBox="1"/>
          <p:nvPr/>
        </p:nvSpPr>
        <p:spPr>
          <a:xfrm>
            <a:off x="13510869" y="7210699"/>
            <a:ext cx="45531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Dúbravská cesta 14</a:t>
            </a:r>
            <a:r>
              <a:rPr lang="en-US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Bratislava</a:t>
            </a:r>
            <a:endParaRPr dirty="0"/>
          </a:p>
        </p:txBody>
      </p:sp>
      <p:sp>
        <p:nvSpPr>
          <p:cNvPr id="3923" name="Google Shape;3923;p112"/>
          <p:cNvSpPr txBox="1"/>
          <p:nvPr/>
        </p:nvSpPr>
        <p:spPr>
          <a:xfrm>
            <a:off x="13510868" y="5672825"/>
            <a:ext cx="50636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datalab2</a:t>
            </a:r>
            <a:r>
              <a:rPr lang="en-US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r>
              <a:rPr lang="sk-SK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vicepremier.gov.sk</a:t>
            </a:r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6" name="Google Shape;3926;p112"/>
          <p:cNvSpPr/>
          <p:nvPr/>
        </p:nvSpPr>
        <p:spPr>
          <a:xfrm>
            <a:off x="12226925" y="8693332"/>
            <a:ext cx="1042330" cy="10423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7" name="Google Shape;3927;p112"/>
          <p:cNvSpPr/>
          <p:nvPr/>
        </p:nvSpPr>
        <p:spPr>
          <a:xfrm>
            <a:off x="12226925" y="6947626"/>
            <a:ext cx="1042330" cy="1042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8" name="Google Shape;3928;p112"/>
          <p:cNvSpPr/>
          <p:nvPr/>
        </p:nvSpPr>
        <p:spPr>
          <a:xfrm>
            <a:off x="12226925" y="5354808"/>
            <a:ext cx="1042330" cy="1042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0" name="Google Shape;3930;p112"/>
          <p:cNvSpPr/>
          <p:nvPr/>
        </p:nvSpPr>
        <p:spPr>
          <a:xfrm>
            <a:off x="12567243" y="7211765"/>
            <a:ext cx="406295" cy="5586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1" name="Google Shape;3931;p112"/>
          <p:cNvSpPr/>
          <p:nvPr/>
        </p:nvSpPr>
        <p:spPr>
          <a:xfrm>
            <a:off x="12479509" y="8919630"/>
            <a:ext cx="558655" cy="5586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2" name="Google Shape;3932;p112"/>
          <p:cNvSpPr/>
          <p:nvPr/>
        </p:nvSpPr>
        <p:spPr>
          <a:xfrm>
            <a:off x="12468762" y="5672825"/>
            <a:ext cx="558655" cy="4062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3" name="Google Shape;3933;p112"/>
          <p:cNvSpPr/>
          <p:nvPr/>
        </p:nvSpPr>
        <p:spPr>
          <a:xfrm>
            <a:off x="12618031" y="3850940"/>
            <a:ext cx="304722" cy="5586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MANAŽMENT ÚDAJOV </a:t>
            </a:r>
            <a:br>
              <a:rPr lang="sk-SK" sz="6000" b="1" dirty="0"/>
            </a:br>
            <a:r>
              <a:rPr lang="sk-SK" sz="6000" b="1" dirty="0"/>
              <a:t>INŠTITÚCIE VEREJNEJ SPRÁVY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kolo</a:t>
            </a:r>
          </a:p>
        </p:txBody>
      </p:sp>
      <p:sp>
        <p:nvSpPr>
          <p:cNvPr id="595" name="Google Shape;595;p27"/>
          <p:cNvSpPr txBox="1"/>
          <p:nvPr/>
        </p:nvSpPr>
        <p:spPr>
          <a:xfrm>
            <a:off x="1178170" y="1994396"/>
            <a:ext cx="22947923" cy="846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n-US" sz="40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Primárne zameranie na 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zvýšenie množstva sprístupňovaných či zverejňovaných údajov</a:t>
            </a:r>
            <a:r>
              <a:rPr lang="sk-SK" sz="40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40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>
              <a:lnSpc>
                <a:spcPct val="159259"/>
              </a:lnSpc>
              <a:buClr>
                <a:schemeClr val="dk1"/>
              </a:buClr>
              <a:buSzPts val="2700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9259"/>
              </a:lnSpc>
              <a:buClr>
                <a:schemeClr val="dk1"/>
              </a:buClr>
              <a:buSzPts val="2700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-&gt; podpora najmä pre orgány verejnej moci, aby mohli sprístupniť či zverejniť údaje, vrátane tých, ktoré sú potrebné pre realizáciu kľúčových dátových projektov štátu: </a:t>
            </a:r>
          </a:p>
          <a:p>
            <a:pPr lvl="0">
              <a:lnSpc>
                <a:spcPct val="159259"/>
              </a:lnSpc>
              <a:buClr>
                <a:schemeClr val="dk1"/>
              </a:buClr>
              <a:buSzPts val="2700"/>
            </a:pPr>
            <a:endParaRPr lang="sk-SK" sz="27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Rozvoj platformy integrácie údajov (centrálna integračná platforma) a Manažment osobných údajov</a:t>
            </a: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Dátová integrácia: sprístupnenie údajovej základne VS vrátane otvorených údajov prostredníctvom platformy dátovej integrácie</a:t>
            </a: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Konsolidovaná analytická vrstva</a:t>
            </a:r>
          </a:p>
          <a:p>
            <a:pPr marL="514350" lvl="0" indent="-514350">
              <a:lnSpc>
                <a:spcPct val="159259"/>
              </a:lnSpc>
              <a:buClr>
                <a:schemeClr val="dk1"/>
              </a:buClr>
              <a:buSzPts val="2700"/>
              <a:buFont typeface="+mj-lt"/>
              <a:buAutoNum type="arabicPeriod"/>
            </a:pPr>
            <a:r>
              <a:rPr lang="sk-SK" sz="27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Open data 2.0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Zhrnutie: DOPYTOVÉ PROJEKTY</a:t>
            </a:r>
            <a:endParaRPr sz="6000"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1178170" y="1994396"/>
            <a:ext cx="22947923" cy="107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Podpora</a:t>
            </a:r>
            <a:r>
              <a:rPr lang="en-US" sz="27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menších</a:t>
            </a:r>
            <a:r>
              <a:rPr lang="en-US" sz="27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700" b="1" u="sng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údernejších</a:t>
            </a:r>
            <a:r>
              <a:rPr lang="en-US" sz="2700" b="1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projektov</a:t>
            </a:r>
            <a:r>
              <a:rPr lang="sk-SK" sz="27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lang="en-US" sz="27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	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Minimálna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výška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nenávratného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finančného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príspevku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0 000 EUR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	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Maximálna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výška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nenávratného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finančného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príspevku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 </a:t>
            </a:r>
            <a:r>
              <a:rPr lang="en-US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</a:t>
            </a:r>
            <a:r>
              <a:rPr lang="en-US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500 000 EUR </a:t>
            </a:r>
            <a:endParaRPr lang="sk-SK" sz="2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Celková alokácia: 10 mil. EUR</a:t>
            </a: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Oprávnení žiadatelia: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ministerstvá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mestá, obce vyššie územné celky (mimo Bratislavského kraja)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komory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akademická obec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endParaRPr lang="sk-SK" sz="2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Realizácia:</a:t>
            </a: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konca 2023</a:t>
            </a: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3" indent="-457200">
              <a:lnSpc>
                <a:spcPct val="159259"/>
              </a:lnSpc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Uzávierka 1. kola:</a:t>
            </a:r>
          </a:p>
          <a:p>
            <a:pPr marL="457200" lvl="4" indent="-457200">
              <a:lnSpc>
                <a:spcPct val="159259"/>
              </a:lnSpc>
              <a:buClr>
                <a:schemeClr val="dk1"/>
              </a:buClr>
              <a:buSzPts val="2700"/>
              <a:buFont typeface="Wingdings" panose="05000000000000000000" pitchFamily="2" charset="2"/>
              <a:buChar char="Ø"/>
            </a:pP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27.09.2021</a:t>
            </a: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2708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OBSAHOVÉ ZMENY</a:t>
            </a:r>
            <a:endParaRPr sz="6000"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2210766" y="3521065"/>
            <a:ext cx="20728748" cy="94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b="1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Obsahové zameranie dopytovej výzvy bolo predmetom zasadnutí pracovných skupín (</a:t>
            </a:r>
            <a:r>
              <a:rPr lang="sk-SK" sz="2700" b="1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https://datalab.community/</a:t>
            </a:r>
            <a:r>
              <a:rPr lang="sk-SK" sz="2700" b="1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: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 K9.4 Lepšie údaje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 Dátoví kurátori</a:t>
            </a: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kern="12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b="1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ktoré sa konali v dňoch: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31.03.2021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26.04.2021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04.05.2021</a:t>
            </a: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11.05.2021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kern="12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13.05.201</a:t>
            </a: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sk-SK" sz="2700" i="0" u="none" strike="noStrike" kern="1200" dirty="0">
                <a:solidFill>
                  <a:schemeClr val="tx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25.05.2021</a:t>
            </a:r>
            <a:endParaRPr lang="sk-SK" sz="2700" i="0" u="none" strike="noStrike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Všetky plné video záznamy zo zasadnutí PS sú zverejnené na </a:t>
            </a:r>
            <a:r>
              <a:rPr lang="sk-SK" sz="27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kanáli Dátovej kancelárie: </a:t>
            </a: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https://www.youtube.com/channel/UCF-rmyKJ9pE49CP8-rUi4mQ</a:t>
            </a:r>
            <a:r>
              <a:rPr lang="sk-SK" sz="27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997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4343725" y="271327"/>
            <a:ext cx="15047843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/>
              <a:t>Hlavné aktivity:</a:t>
            </a:r>
            <a:endParaRPr sz="6000" dirty="0"/>
          </a:p>
        </p:txBody>
      </p:sp>
      <p:sp>
        <p:nvSpPr>
          <p:cNvPr id="595" name="Google Shape;595;p27"/>
          <p:cNvSpPr txBox="1"/>
          <p:nvPr/>
        </p:nvSpPr>
        <p:spPr>
          <a:xfrm>
            <a:off x="2158012" y="2800096"/>
            <a:ext cx="20728748" cy="841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sk-SK" sz="2700" b="1" u="sng" kern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 </a:t>
            </a:r>
            <a:r>
              <a:rPr lang="sk-SK" sz="2700" b="1" i="0" u="sng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Zjednodušenie </a:t>
            </a:r>
            <a:r>
              <a:rPr lang="sk-SK" sz="2700" b="1" i="0" u="none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 a </a:t>
            </a:r>
            <a:r>
              <a:rPr lang="sk-SK" sz="2700" b="1" i="0" u="sng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zníženie počtu aktivít </a:t>
            </a:r>
            <a:r>
              <a:rPr lang="sk-SK" sz="2700" b="1" i="0" u="none" strike="noStrike" kern="12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projektu:</a:t>
            </a:r>
          </a:p>
          <a:p>
            <a:pPr marR="0" lvl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sk-SK" sz="2700" b="1" i="0" u="none" strike="noStrike" dirty="0">
              <a:solidFill>
                <a:schemeClr val="tx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A1: Čistenie údajov a dosiahnutie požadovanej kvality dát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A2: Realizácia dátovej integrácie na centrálnu platformu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 údajov pre službu „moje dáta“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A4: Sprístupnenie údajov na analytické účely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A5: Automatizovaná tvorba a sprístupnenie otvorených údajov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A6: Využitie získaných údajov v rámci integrácie na centrálnu platformu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k-SK" sz="2700" b="0" i="0" u="none" strike="noStrike" kern="12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700" b="0" i="0" u="none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A7: Dátová legislatíva</a:t>
            </a:r>
            <a:endParaRPr lang="sk-SK" sz="2700" b="0" i="0" u="none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391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2068692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A1: Čistenie údajov a dosiahnutie požadovanej kvality dát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7F5BF6B-3632-41F5-95DF-D1E1BBF77D1F}"/>
              </a:ext>
            </a:extLst>
          </p:cNvPr>
          <p:cNvSpPr txBox="1"/>
          <p:nvPr/>
        </p:nvSpPr>
        <p:spPr>
          <a:xfrm>
            <a:off x="791308" y="2426676"/>
            <a:ext cx="20151969" cy="929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20% celkového rozpočtu projektu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sz="5400" dirty="0"/>
          </a:p>
          <a:p>
            <a:r>
              <a:rPr lang="sk-SK" sz="5400" dirty="0"/>
              <a:t>Podporované aktivity:</a:t>
            </a:r>
          </a:p>
          <a:p>
            <a:endParaRPr lang="sk-SK" sz="5400" dirty="0"/>
          </a:p>
          <a:p>
            <a:pPr marL="342900" indent="-342900">
              <a:buAutoNum type="arabicPeriod"/>
            </a:pPr>
            <a:r>
              <a:rPr lang="sk-SK" sz="5400" dirty="0"/>
              <a:t> Meranie dátovej kvality</a:t>
            </a:r>
          </a:p>
          <a:p>
            <a:pPr marL="342900" indent="-342900">
              <a:buAutoNum type="arabicPeriod"/>
            </a:pPr>
            <a:r>
              <a:rPr lang="sk-SK" sz="5400" dirty="0"/>
              <a:t> Prevencia vzniku nekvality</a:t>
            </a:r>
          </a:p>
          <a:p>
            <a:pPr marL="342900" indent="-342900">
              <a:buAutoNum type="arabicPeriod"/>
            </a:pPr>
            <a:r>
              <a:rPr lang="sk-SK" sz="5400" dirty="0"/>
              <a:t> Aktívny prístup k čisteniu dát</a:t>
            </a:r>
          </a:p>
          <a:p>
            <a:pPr marL="342900" indent="-342900">
              <a:buAutoNum type="arabicPeriod"/>
            </a:pPr>
            <a:endParaRPr lang="sk-SK" sz="5400" dirty="0"/>
          </a:p>
          <a:p>
            <a:pPr marL="685800" indent="-685800">
              <a:buFontTx/>
              <a:buChar char="-"/>
            </a:pPr>
            <a:r>
              <a:rPr lang="sk-SK" sz="5400" dirty="0"/>
              <a:t>Vyžadované Zákonom o údajoch od 1.1.2022</a:t>
            </a:r>
          </a:p>
          <a:p>
            <a:pPr marL="685800" indent="-685800">
              <a:buFontTx/>
              <a:buChar char="-"/>
            </a:pPr>
            <a:endParaRPr lang="sk-SK" sz="5400" dirty="0"/>
          </a:p>
          <a:p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268394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1857676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A2: Realizácia dátovej integrácie na centrálnu platformu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DD521BF-958C-4298-888D-5031FA1C0A65}"/>
              </a:ext>
            </a:extLst>
          </p:cNvPr>
          <p:cNvSpPr txBox="1"/>
          <p:nvPr/>
        </p:nvSpPr>
        <p:spPr>
          <a:xfrm>
            <a:off x="791309" y="2814077"/>
            <a:ext cx="23246860" cy="894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počet IS * 15,000 €  (IS, ktoré boli definované v rámci projektu).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OE * 5,000 € (OE, ktoré boli definované v rámci projektu, za účelom poskytovania údajov).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Preferované údaje:</a:t>
            </a:r>
            <a:endParaRPr lang="sk-SK" sz="5400" b="1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Plán vyhlasovania referenčných údajov</a:t>
            </a: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Riešenie tzv. QuickWin3 (zákon proti byrokracii)</a:t>
            </a: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Riešenie životných situácií</a:t>
            </a:r>
          </a:p>
          <a:p>
            <a:pPr marL="914400" marR="14605" indent="-9144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Plán Národného projektu Dátová integrácia</a:t>
            </a:r>
          </a:p>
        </p:txBody>
      </p:sp>
    </p:spTree>
    <p:extLst>
      <p:ext uri="{BB962C8B-B14F-4D97-AF65-F5344CB8AC3E}">
        <p14:creationId xmlns:p14="http://schemas.microsoft.com/office/powerpoint/2010/main" val="5419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15059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 údajov pre službu „moje dáta“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D38366A-AD83-452C-AE69-9733521BF72E}"/>
              </a:ext>
            </a:extLst>
          </p:cNvPr>
          <p:cNvSpPr txBox="1"/>
          <p:nvPr/>
        </p:nvSpPr>
        <p:spPr>
          <a:xfrm>
            <a:off x="1134206" y="2806240"/>
            <a:ext cx="23243443" cy="982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u="sng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u="sng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Náklady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&lt;= Počet sprístupnených objektov evidencie * 15,000.00 EUR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Moje údaje = údaje o Fyzickej osobe alebo Právnickej osobe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požiadavky konceptu: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  </a:t>
            </a: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Informácia o „mojom údaji“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Logovaný prístup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KTO-KEDY-Z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AKÝM ÚČELOM-NA ZÁKLADE AKÉHO OPRÁVNENIA k Mojim údajom pristupoval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  </a:t>
            </a: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Notifikácia</a:t>
            </a: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prípad</a:t>
            </a: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zmeny v mojich údajoch</a:t>
            </a:r>
          </a:p>
        </p:txBody>
      </p:sp>
    </p:spTree>
    <p:extLst>
      <p:ext uri="{BB962C8B-B14F-4D97-AF65-F5344CB8AC3E}">
        <p14:creationId xmlns:p14="http://schemas.microsoft.com/office/powerpoint/2010/main" val="34447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/>
          <p:nvPr/>
        </p:nvSpPr>
        <p:spPr>
          <a:xfrm>
            <a:off x="158262" y="271327"/>
            <a:ext cx="2150598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b="1" i="0" u="sng" strike="noStrike" kern="12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A3: Zavedenie manažmentu osobných údajov a poskytnutie údajov pre službu „moje dáta“</a:t>
            </a:r>
            <a:endParaRPr lang="sk-SK" sz="6000" b="1" i="0" u="sng" strike="noStrike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D38366A-AD83-452C-AE69-9733521BF72E}"/>
              </a:ext>
            </a:extLst>
          </p:cNvPr>
          <p:cNvSpPr txBox="1"/>
          <p:nvPr/>
        </p:nvSpPr>
        <p:spPr>
          <a:xfrm>
            <a:off x="1134206" y="2806240"/>
            <a:ext cx="23243443" cy="894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Sprístupnené cez: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API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Národný projekt Manažment osobných údajov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sk-SK" sz="54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b="1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sk-SK" sz="5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eferované údaje:</a:t>
            </a: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Plán sprístupňovania mojich údajov</a:t>
            </a: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14605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k-SK" sz="5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Manažment osobných údajov</a:t>
            </a: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endParaRPr lang="sk-SK" sz="5400" dirty="0">
              <a:solidFill>
                <a:schemeClr val="bg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14605" algn="just">
              <a:lnSpc>
                <a:spcPct val="107000"/>
              </a:lnSpc>
              <a:spcAft>
                <a:spcPts val="0"/>
              </a:spcAft>
            </a:pPr>
            <a:r>
              <a:rPr lang="sk-SK" sz="5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Vyžadované Zákonom o údajoch</a:t>
            </a:r>
            <a:endParaRPr lang="sk-SK" sz="54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748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Vlastné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E62F7D"/>
      </a:accent1>
      <a:accent2>
        <a:srgbClr val="BF286B"/>
      </a:accent2>
      <a:accent3>
        <a:srgbClr val="7E2193"/>
      </a:accent3>
      <a:accent4>
        <a:srgbClr val="AA2DC8"/>
      </a:accent4>
      <a:accent5>
        <a:srgbClr val="D839FF"/>
      </a:accent5>
      <a:accent6>
        <a:srgbClr val="841B4A"/>
      </a:accent6>
      <a:hlink>
        <a:srgbClr val="211F6E"/>
      </a:hlink>
      <a:folHlink>
        <a:srgbClr val="142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964</Words>
  <Application>Microsoft Office PowerPoint</Application>
  <PresentationFormat>Vlastná</PresentationFormat>
  <Paragraphs>212</Paragraphs>
  <Slides>16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 Light</vt:lpstr>
      <vt:lpstr>Spartan</vt:lpstr>
      <vt:lpstr>Wingdings</vt:lpstr>
      <vt:lpstr>Open Sans</vt:lpstr>
      <vt:lpstr>Default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Prostredie projektov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Pechovský</dc:creator>
  <cp:lastModifiedBy>Andrejkovič, Milan</cp:lastModifiedBy>
  <cp:revision>34</cp:revision>
  <dcterms:created xsi:type="dcterms:W3CDTF">2019-02-14T08:36:35Z</dcterms:created>
  <dcterms:modified xsi:type="dcterms:W3CDTF">2021-07-22T09:14:31Z</dcterms:modified>
</cp:coreProperties>
</file>