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3"/>
  </p:sldMasterIdLst>
  <p:notesMasterIdLst>
    <p:notesMasterId r:id="rId12"/>
  </p:notesMasterIdLst>
  <p:handoutMasterIdLst>
    <p:handoutMasterId r:id="rId13"/>
  </p:handoutMasterIdLst>
  <p:sldIdLst>
    <p:sldId id="293" r:id="rId4"/>
    <p:sldId id="438" r:id="rId5"/>
    <p:sldId id="456" r:id="rId6"/>
    <p:sldId id="450" r:id="rId7"/>
    <p:sldId id="457" r:id="rId8"/>
    <p:sldId id="437" r:id="rId9"/>
    <p:sldId id="458" r:id="rId10"/>
    <p:sldId id="425" r:id="rId11"/>
  </p:sldIdLst>
  <p:sldSz cx="9144000" cy="6858000" type="screen4x3"/>
  <p:notesSz cx="10234613" cy="7104063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rakova Anna" initials="JA" lastIdx="11" clrIdx="0">
    <p:extLst>
      <p:ext uri="{19B8F6BF-5375-455C-9EA6-DF929625EA0E}">
        <p15:presenceInfo xmlns:p15="http://schemas.microsoft.com/office/powerpoint/2012/main" userId="S-1-5-21-1958017912-2969852913-736690142-3223" providerId="AD"/>
      </p:ext>
    </p:extLst>
  </p:cmAuthor>
  <p:cmAuthor id="2" name="Szabo Stefan" initials="SS" lastIdx="2" clrIdx="1">
    <p:extLst>
      <p:ext uri="{19B8F6BF-5375-455C-9EA6-DF929625EA0E}">
        <p15:presenceInfo xmlns:p15="http://schemas.microsoft.com/office/powerpoint/2012/main" userId="S-1-5-21-1958017912-2969852913-736690142-219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B4B"/>
    <a:srgbClr val="FF99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redný štýl 2 - zvýrazneni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redný štýl 2 - zvýrazneni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Štýl s motívom 1 - zvýrazneni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92" autoAdjust="0"/>
    <p:restoredTop sz="96472" autoAdjust="0"/>
  </p:normalViewPr>
  <p:slideViewPr>
    <p:cSldViewPr snapToGrid="0">
      <p:cViewPr varScale="1">
        <p:scale>
          <a:sx n="69" d="100"/>
          <a:sy n="69" d="100"/>
        </p:scale>
        <p:origin x="756" y="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866"/>
    </p:cViewPr>
  </p:sorterViewPr>
  <p:notesViewPr>
    <p:cSldViewPr snapToGrid="0">
      <p:cViewPr varScale="1">
        <p:scale>
          <a:sx n="118" d="100"/>
          <a:sy n="118" d="100"/>
        </p:scale>
        <p:origin x="20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6114" cy="355602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-1" y="6748461"/>
            <a:ext cx="3403982" cy="355602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pPr algn="l">
              <a:defRPr/>
            </a:pPr>
            <a:fld id="{E0DF17AC-2732-4F18-93AD-DC532FB526F3}" type="datetimeFigureOut">
              <a:rPr lang="sk-SK"/>
              <a:pPr algn="l">
                <a:defRPr/>
              </a:pPr>
              <a:t>13. 12. 2021</a:t>
            </a:fld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5796110" y="6748462"/>
            <a:ext cx="4436114" cy="355602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pPr>
              <a:defRPr/>
            </a:pPr>
            <a:fld id="{27B376FD-A0F5-4BCE-8B15-5F5D1475F26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234613" cy="56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350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6114" cy="355602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5796110" y="0"/>
            <a:ext cx="4436114" cy="355602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 smtClean="0"/>
            </a:lvl1pPr>
          </a:lstStyle>
          <a:p>
            <a:pPr>
              <a:defRPr/>
            </a:pPr>
            <a:fld id="{55E0C897-580F-4A97-8C93-ED63CA7882F6}" type="datetimeFigureOut">
              <a:rPr lang="sk-SK"/>
              <a:pPr>
                <a:defRPr/>
              </a:pPr>
              <a:t>13. 12. 2021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521075" y="889000"/>
            <a:ext cx="3192463" cy="239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pPr lvl="0"/>
            <a:endParaRPr lang="sk-SK" noProof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1022984" y="3418540"/>
            <a:ext cx="8188647" cy="2797089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sk-SK" noProof="0"/>
              <a:t>Upravte štýl predlohy textu.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1" y="6748462"/>
            <a:ext cx="4436114" cy="355602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5796110" y="6748462"/>
            <a:ext cx="4436114" cy="355602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7F18482-E553-4D18-972A-DE017C33E3C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4622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8482-E553-4D18-972A-DE017C33E3C9}" type="slidenum">
              <a:rPr lang="sk-SK" smtClean="0"/>
              <a:pPr>
                <a:defRPr/>
              </a:pPr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60102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k-SK" sz="1200" dirty="0" smtClean="0">
                <a:solidFill>
                  <a:srgbClr val="FF99FF"/>
                </a:solidFill>
                <a:cs typeface="Times New Roman" panose="02020603050405020304" pitchFamily="18" charset="0"/>
              </a:rPr>
              <a:t>Projekt bude prevádzkovaný na vlastnej infraštruktúre ÚVO (nie Vládny </a:t>
            </a:r>
            <a:r>
              <a:rPr lang="sk-SK" sz="1200" dirty="0" err="1" smtClean="0">
                <a:solidFill>
                  <a:srgbClr val="FF99FF"/>
                </a:solidFill>
                <a:cs typeface="Times New Roman" panose="02020603050405020304" pitchFamily="18" charset="0"/>
              </a:rPr>
              <a:t>Cloud</a:t>
            </a:r>
            <a:r>
              <a:rPr lang="sk-SK" sz="1200" dirty="0" smtClean="0">
                <a:solidFill>
                  <a:srgbClr val="FF99FF"/>
                </a:solidFill>
                <a:cs typeface="Times New Roman" panose="02020603050405020304" pitchFamily="18" charset="0"/>
              </a:rPr>
              <a:t>) s prístupom „</a:t>
            </a:r>
            <a:r>
              <a:rPr lang="sk-SK" sz="1200" dirty="0" err="1" smtClean="0">
                <a:solidFill>
                  <a:srgbClr val="FF99FF"/>
                </a:solidFill>
                <a:cs typeface="Times New Roman" panose="02020603050405020304" pitchFamily="18" charset="0"/>
              </a:rPr>
              <a:t>Cloud</a:t>
            </a:r>
            <a:r>
              <a:rPr lang="sk-SK" sz="1200" dirty="0" smtClean="0">
                <a:solidFill>
                  <a:srgbClr val="FF99FF"/>
                </a:solidFill>
                <a:cs typeface="Times New Roman" panose="02020603050405020304" pitchFamily="18" charset="0"/>
              </a:rPr>
              <a:t> </a:t>
            </a:r>
            <a:r>
              <a:rPr lang="sk-SK" sz="1200" dirty="0" err="1" smtClean="0">
                <a:solidFill>
                  <a:srgbClr val="FF99FF"/>
                </a:solidFill>
                <a:cs typeface="Times New Roman" panose="02020603050405020304" pitchFamily="18" charset="0"/>
              </a:rPr>
              <a:t>Native</a:t>
            </a:r>
            <a:r>
              <a:rPr lang="sk-SK" sz="1200" dirty="0" smtClean="0">
                <a:solidFill>
                  <a:srgbClr val="FF99FF"/>
                </a:solidFill>
                <a:cs typeface="Times New Roman" panose="02020603050405020304" pitchFamily="18" charset="0"/>
              </a:rPr>
              <a:t>“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8482-E553-4D18-972A-DE017C33E3C9}" type="slidenum">
              <a:rPr lang="sk-SK" smtClean="0"/>
              <a:pPr>
                <a:defRPr/>
              </a:pPr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8952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8482-E553-4D18-972A-DE017C33E3C9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8377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8482-E553-4D18-972A-DE017C33E3C9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9589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sk-SK" altLang="sk-SK" sz="1800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8482-E553-4D18-972A-DE017C33E3C9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902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8482-E553-4D18-972A-DE017C33E3C9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0983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8482-E553-4D18-972A-DE017C33E3C9}" type="slidenum">
              <a:rPr lang="sk-SK" smtClean="0"/>
              <a:pPr>
                <a:defRPr/>
              </a:pPr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3935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8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dirty="0"/>
              <a:t>Upravte štýl predlohy podnadpisov</a:t>
            </a:r>
            <a:endParaRPr lang="en-US" dirty="0"/>
          </a:p>
        </p:txBody>
      </p:sp>
      <p:pic>
        <p:nvPicPr>
          <p:cNvPr id="7" name="Obrázo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89601"/>
            <a:ext cx="9144000" cy="97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68788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pic>
        <p:nvPicPr>
          <p:cNvPr id="4" name="Obrázo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9589"/>
            <a:ext cx="9144000" cy="499553"/>
          </a:xfrm>
          <a:prstGeom prst="rect">
            <a:avLst/>
          </a:prstGeom>
        </p:spPr>
      </p:pic>
      <p:sp>
        <p:nvSpPr>
          <p:cNvPr id="5" name="BlokTextu 4"/>
          <p:cNvSpPr txBox="1"/>
          <p:nvPr userDrawn="1"/>
        </p:nvSpPr>
        <p:spPr>
          <a:xfrm>
            <a:off x="7021286" y="6270171"/>
            <a:ext cx="1494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C367238-6777-4074-B6BB-3D14A2879F86}" type="slidenum">
              <a:rPr lang="sk-SK" smtClean="0"/>
              <a:pPr algn="r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5479293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Upravte štýly predlohy textu</a:t>
            </a:r>
            <a:endParaRPr lang="en-US" altLang="sk-SK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Upravte štýl predlohy textu.</a:t>
            </a:r>
          </a:p>
          <a:p>
            <a:pPr lvl="1"/>
            <a:r>
              <a:rPr lang="sk-SK" altLang="sk-SK"/>
              <a:t>Druhá úroveň</a:t>
            </a:r>
          </a:p>
          <a:p>
            <a:pPr lvl="2"/>
            <a:r>
              <a:rPr lang="sk-SK" altLang="sk-SK"/>
              <a:t>Tretia úroveň</a:t>
            </a:r>
          </a:p>
          <a:p>
            <a:pPr lvl="3"/>
            <a:r>
              <a:rPr lang="sk-SK" altLang="sk-SK"/>
              <a:t>Štvrtá úroveň</a:t>
            </a:r>
          </a:p>
          <a:p>
            <a:pPr lvl="4"/>
            <a:r>
              <a:rPr lang="sk-SK" altLang="sk-SK"/>
              <a:t>Piata úroveň</a:t>
            </a:r>
            <a:endParaRPr lang="en-US" alt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0FEC12-5F7F-498E-95EE-B58BBAE7527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</p:sldLayoutIdLst>
  <p:transition spd="slow">
    <p:fade/>
  </p:transition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lex.europa.eu/legal-content/sk/TXT/?uri=CELEX:32019R178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tais.vicepremier.gov.sk/detail/Projekt/50e81e78-0a59-408a-91a6-5966028bc94d/cimaster?tab=projectDocumentsFor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ctrTitle"/>
          </p:nvPr>
        </p:nvSpPr>
        <p:spPr>
          <a:xfrm>
            <a:off x="572369" y="3354741"/>
            <a:ext cx="7766050" cy="408120"/>
          </a:xfrm>
        </p:spPr>
        <p:txBody>
          <a:bodyPr/>
          <a:lstStyle/>
          <a:p>
            <a:pPr eaLnBrk="1" hangingPunct="1"/>
            <a:r>
              <a:rPr lang="sk-SK" altLang="sk-SK" sz="36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Projekt IS </a:t>
            </a:r>
            <a:r>
              <a:rPr lang="sk-SK" altLang="sk-SK" sz="3600" b="1" dirty="0" err="1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eForms</a:t>
            </a:r>
            <a:r>
              <a:rPr lang="sk-SK" altLang="sk-SK" sz="36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sk-SK" altLang="sk-SK" sz="36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</a:br>
            <a:r>
              <a:rPr lang="sk-SK" sz="14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zasadnutie </a:t>
            </a:r>
            <a:r>
              <a:rPr lang="sk-SK" sz="14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Riadiaceho výboru </a:t>
            </a:r>
            <a:r>
              <a:rPr lang="sk-SK" sz="14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OPII prioritnej </a:t>
            </a:r>
            <a:r>
              <a:rPr lang="sk-SK" sz="14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osi 7 </a:t>
            </a:r>
            <a:endParaRPr lang="sk-SK" altLang="sk-SK" sz="14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330594"/>
              </p:ext>
            </p:extLst>
          </p:nvPr>
        </p:nvGraphicFramePr>
        <p:xfrm>
          <a:off x="572370" y="4431323"/>
          <a:ext cx="7766050" cy="887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9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6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7046">
                <a:tc>
                  <a:txBody>
                    <a:bodyPr/>
                    <a:lstStyle/>
                    <a:p>
                      <a:pPr algn="l" rtl="0" eaLnBrk="1" fontAlgn="base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sk-SK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16.12.2021</a:t>
                      </a:r>
                      <a:endParaRPr lang="sk-SK" sz="2000" b="1" kern="1200" dirty="0">
                        <a:solidFill>
                          <a:srgbClr val="002060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eaLnBrk="1" fontAlgn="base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sk-SK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Ľudovít </a:t>
                      </a:r>
                      <a:r>
                        <a:rPr lang="sk-SK" sz="20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Holbík</a:t>
                      </a:r>
                      <a:r>
                        <a:rPr lang="sk-SK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sk-SK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</a:br>
                      <a:r>
                        <a:rPr lang="sk-SK" sz="1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j-ea"/>
                          <a:cs typeface="Times New Roman" panose="02020603050405020304" pitchFamily="18" charset="0"/>
                        </a:rPr>
                        <a:t>riaditeľ IKT, EVO a vestníka</a:t>
                      </a:r>
                      <a:endParaRPr lang="sk-SK" sz="1400" b="1" kern="1200" dirty="0">
                        <a:solidFill>
                          <a:srgbClr val="002060"/>
                        </a:solidFill>
                        <a:latin typeface="+mn-lt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obsahu 2"/>
          <p:cNvSpPr>
            <a:spLocks noGrp="1"/>
          </p:cNvSpPr>
          <p:nvPr>
            <p:ph idx="1"/>
          </p:nvPr>
        </p:nvSpPr>
        <p:spPr>
          <a:xfrm>
            <a:off x="430724" y="1268217"/>
            <a:ext cx="8483254" cy="5094171"/>
          </a:xfrm>
        </p:spPr>
        <p:txBody>
          <a:bodyPr/>
          <a:lstStyle/>
          <a:p>
            <a:pPr marL="0" indent="0" algn="just">
              <a:buNone/>
            </a:pPr>
            <a:r>
              <a:rPr lang="sk-SK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Predmetom projektu IS </a:t>
            </a:r>
            <a:r>
              <a:rPr lang="sk-SK" sz="18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eForms</a:t>
            </a:r>
            <a:r>
              <a:rPr lang="sk-SK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 je vnútroštátna implementácia štandardných formulárov pre procesy verejného obstarávania stanovených </a:t>
            </a:r>
            <a:r>
              <a:rPr lang="sk-SK" sz="1800" b="1" dirty="0">
                <a:solidFill>
                  <a:srgbClr val="002060"/>
                </a:solidFill>
                <a:cs typeface="Times New Roman" panose="02020603050405020304" pitchFamily="18" charset="0"/>
              </a:rPr>
              <a:t>Vykonávacím Nariadením Komisie (EÚ) 2019/1780 z 23. septembra 2019</a:t>
            </a:r>
            <a:r>
              <a:rPr lang="sk-SK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, ktorým sa stanovujú štandardné formuláre na uverejňovanie oznámení v oblasti verejného obstarávania a ktorým sa zrušuje vykonávacie nariadenie (EÚ) 2015/1986 (ďalej aj ako „vykonávacie nariadenie</a:t>
            </a:r>
            <a:r>
              <a:rPr lang="sk-SK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“).</a:t>
            </a:r>
          </a:p>
          <a:p>
            <a:r>
              <a:rPr lang="sk-SK" sz="1800" b="1" dirty="0" smtClean="0">
                <a:solidFill>
                  <a:srgbClr val="002060"/>
                </a:solidFill>
              </a:rPr>
              <a:t>Vykonávacie nariadenie:</a:t>
            </a:r>
          </a:p>
          <a:p>
            <a:pPr lvl="2" algn="just"/>
            <a:r>
              <a:rPr lang="sk-SK" sz="1400" dirty="0" smtClean="0">
                <a:solidFill>
                  <a:srgbClr val="002060"/>
                </a:solidFill>
              </a:rPr>
              <a:t>Je záväzné v celom rozsahu a priamo uplatniteľné vo všetkých členských štátoch.</a:t>
            </a:r>
          </a:p>
          <a:p>
            <a:pPr lvl="2" algn="just"/>
            <a:r>
              <a:rPr lang="sk-SK" sz="1400" dirty="0" smtClean="0">
                <a:solidFill>
                  <a:srgbClr val="002060"/>
                </a:solidFill>
              </a:rPr>
              <a:t>Nadobúda účinnosť dvadsiatym dňom po jeho uverejnení v Úradnom vestníku Európskej únie.</a:t>
            </a:r>
          </a:p>
          <a:p>
            <a:pPr lvl="2" algn="just"/>
            <a:r>
              <a:rPr lang="sk-SK" sz="1400" dirty="0" smtClean="0">
                <a:solidFill>
                  <a:srgbClr val="002060"/>
                </a:solidFill>
              </a:rPr>
              <a:t>Na základe tohto vykonávacieho nariadenia verejný obstarávateľ, ktorým je Úrad pre verejné obstarávanie, ako ústredný orgán štátnej správy Slovenskej republiky pre verejné obstarávanie pristupuje k zabezpečeniu implementácie štandardných formulárov stanovených vykonávacím nariadením používaných na uverejňovanie oznámení v Úradnom vestníku Európskej únie.</a:t>
            </a:r>
          </a:p>
          <a:p>
            <a:pPr lvl="2" algn="just"/>
            <a:r>
              <a:rPr lang="sk-SK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Je dostupné na </a:t>
            </a:r>
            <a:r>
              <a:rPr lang="sk-SK" sz="1400" dirty="0" smtClean="0">
                <a:solidFill>
                  <a:srgbClr val="002060"/>
                </a:solidFill>
                <a:cs typeface="Times New Roman" panose="02020603050405020304" pitchFamily="18" charset="0"/>
                <a:hlinkClick r:id="rId3"/>
              </a:rPr>
              <a:t>https://eurlex.europa.eu/legal-content/sk/TXT/?uri=CELEX%3A32019R1780</a:t>
            </a:r>
            <a:r>
              <a:rPr lang="sk-SK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sk-SK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Dátum </a:t>
            </a:r>
            <a:r>
              <a:rPr lang="sk-SK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implementácie - od 14.11.2022 (nepovinná implementácia) do </a:t>
            </a:r>
            <a:r>
              <a:rPr lang="sk-SK" sz="1800" b="1" dirty="0">
                <a:solidFill>
                  <a:srgbClr val="002060"/>
                </a:solidFill>
                <a:cs typeface="Times New Roman" panose="02020603050405020304" pitchFamily="18" charset="0"/>
              </a:rPr>
              <a:t>25.10.2023</a:t>
            </a:r>
            <a:r>
              <a:rPr lang="sk-SK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 (najneskorší možný termín nasadenia do produkcie</a:t>
            </a:r>
            <a:r>
              <a:rPr lang="sk-SK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sk-SK" sz="1800" dirty="0">
                <a:solidFill>
                  <a:srgbClr val="002060"/>
                </a:solidFill>
              </a:rPr>
              <a:t>Implementácia bude realizovaná </a:t>
            </a:r>
            <a:r>
              <a:rPr lang="sk-SK" sz="1800" b="1" dirty="0">
                <a:solidFill>
                  <a:srgbClr val="002060"/>
                </a:solidFill>
              </a:rPr>
              <a:t>samostatným informačným systémom</a:t>
            </a:r>
            <a:r>
              <a:rPr lang="sk-SK" sz="1800" dirty="0">
                <a:solidFill>
                  <a:srgbClr val="002060"/>
                </a:solidFill>
              </a:rPr>
              <a:t>, ktorý bude poskytovať všetky potrebné funkcionality elektronických formulárov a oznámení pre použitie v procese </a:t>
            </a:r>
            <a:r>
              <a:rPr lang="sk-SK" sz="1800" dirty="0" smtClean="0">
                <a:solidFill>
                  <a:srgbClr val="002060"/>
                </a:solidFill>
              </a:rPr>
              <a:t>verejného obstarávania, </a:t>
            </a:r>
            <a:r>
              <a:rPr lang="sk-SK" sz="1800" dirty="0">
                <a:solidFill>
                  <a:srgbClr val="002060"/>
                </a:solidFill>
              </a:rPr>
              <a:t>vrátane ich spracovania a nutnej integrácie na tretie strany </a:t>
            </a:r>
            <a:r>
              <a:rPr lang="sk-SK" sz="1800" dirty="0" smtClean="0">
                <a:solidFill>
                  <a:srgbClr val="002060"/>
                </a:solidFill>
              </a:rPr>
              <a:t>ako aj na </a:t>
            </a:r>
            <a:r>
              <a:rPr lang="sk-SK" sz="1800" dirty="0">
                <a:solidFill>
                  <a:srgbClr val="002060"/>
                </a:solidFill>
              </a:rPr>
              <a:t>interné aplikácie </a:t>
            </a:r>
            <a:r>
              <a:rPr lang="sk-SK" sz="1800" dirty="0" smtClean="0">
                <a:solidFill>
                  <a:srgbClr val="002060"/>
                </a:solidFill>
              </a:rPr>
              <a:t>ÚVO.</a:t>
            </a:r>
          </a:p>
        </p:txBody>
      </p:sp>
      <p:sp>
        <p:nvSpPr>
          <p:cNvPr id="9" name="TextovéPole 7"/>
          <p:cNvSpPr txBox="1">
            <a:spLocks noChangeArrowheads="1"/>
          </p:cNvSpPr>
          <p:nvPr/>
        </p:nvSpPr>
        <p:spPr bwMode="auto">
          <a:xfrm>
            <a:off x="430724" y="683442"/>
            <a:ext cx="822559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sk-SK" sz="32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IS </a:t>
            </a:r>
            <a:r>
              <a:rPr lang="sk-SK" sz="3200" b="1" dirty="0" err="1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eForms</a:t>
            </a:r>
            <a:endParaRPr lang="sk-SK" sz="32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1282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obsahu 2"/>
          <p:cNvSpPr>
            <a:spLocks noGrp="1"/>
          </p:cNvSpPr>
          <p:nvPr>
            <p:ph idx="1"/>
          </p:nvPr>
        </p:nvSpPr>
        <p:spPr>
          <a:xfrm>
            <a:off x="430724" y="1108826"/>
            <a:ext cx="8483254" cy="5749174"/>
          </a:xfrm>
        </p:spPr>
        <p:txBody>
          <a:bodyPr/>
          <a:lstStyle/>
          <a:p>
            <a:pPr marL="0" indent="0">
              <a:buNone/>
            </a:pPr>
            <a:r>
              <a:rPr lang="sk-SK" sz="18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Projekt je rozdelený na 2 časti</a:t>
            </a:r>
            <a:r>
              <a:rPr lang="sk-SK" sz="22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sk-SK" sz="18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Základ - obsahuje správu formulárov EÚ/SK </a:t>
            </a:r>
            <a:r>
              <a:rPr lang="sk-SK" sz="1800" b="1" dirty="0">
                <a:solidFill>
                  <a:srgbClr val="002060"/>
                </a:solidFill>
                <a:cs typeface="Times New Roman" panose="02020603050405020304" pitchFamily="18" charset="0"/>
              </a:rPr>
              <a:t>(v rozsahu legislatívy, vykonávacieho nariadenia EK</a:t>
            </a:r>
            <a:r>
              <a:rPr lang="sk-SK" sz="18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):</a:t>
            </a:r>
          </a:p>
          <a:p>
            <a:pPr lvl="1"/>
            <a:r>
              <a:rPr lang="sk-SK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Registrácia </a:t>
            </a:r>
            <a:r>
              <a:rPr lang="sk-SK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VO/obstarávateľov/osôb podľa §</a:t>
            </a:r>
            <a:r>
              <a:rPr lang="sk-SK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8</a:t>
            </a:r>
          </a:p>
          <a:p>
            <a:pPr lvl="1"/>
            <a:r>
              <a:rPr lang="sk-SK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Prijatie </a:t>
            </a:r>
            <a:r>
              <a:rPr lang="sk-SK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a spracovanie </a:t>
            </a:r>
            <a:r>
              <a:rPr lang="sk-SK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podania</a:t>
            </a:r>
          </a:p>
          <a:p>
            <a:pPr lvl="1"/>
            <a:r>
              <a:rPr lang="sk-SK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Spracovanie </a:t>
            </a:r>
            <a:r>
              <a:rPr lang="sk-SK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a zverejnenie oznámenia / </a:t>
            </a:r>
            <a:r>
              <a:rPr lang="sk-SK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informácie</a:t>
            </a:r>
            <a:endParaRPr lang="sk-SK" sz="16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lvl="1"/>
            <a:r>
              <a:rPr lang="sk-SK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Spracovanie </a:t>
            </a:r>
            <a:r>
              <a:rPr lang="sk-SK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ostatných podaní a žiadostí</a:t>
            </a:r>
          </a:p>
          <a:p>
            <a:pPr lvl="1"/>
            <a:r>
              <a:rPr lang="sk-SK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Vytvorenie formulára, </a:t>
            </a:r>
            <a:r>
              <a:rPr lang="sk-SK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Správa </a:t>
            </a:r>
            <a:r>
              <a:rPr lang="sk-SK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formulára</a:t>
            </a:r>
          </a:p>
          <a:p>
            <a:pPr lvl="1"/>
            <a:r>
              <a:rPr lang="sk-SK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Kontrola a odoslanie formulára</a:t>
            </a:r>
          </a:p>
          <a:p>
            <a:pPr lvl="1"/>
            <a:r>
              <a:rPr lang="sk-SK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Oprava </a:t>
            </a:r>
            <a:r>
              <a:rPr lang="sk-SK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oznámenia / referencie /informácie</a:t>
            </a:r>
          </a:p>
          <a:p>
            <a:pPr lvl="1"/>
            <a:r>
              <a:rPr lang="sk-SK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Funkcionality zabezpečujúce požadované integrácie a výmenu dát</a:t>
            </a:r>
            <a:endParaRPr lang="sk-SK" sz="16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sk-SK" sz="18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Inkrement</a:t>
            </a:r>
            <a:r>
              <a:rPr lang="sk-SK" sz="18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– ostatné formuláre, podania a žiadosti, registre a ich spracovanie</a:t>
            </a:r>
            <a:r>
              <a:rPr lang="sk-SK" sz="22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sk-SK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Vykonanie zápisu </a:t>
            </a:r>
            <a:r>
              <a:rPr lang="sk-SK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(predĺženia zápisu), zmeny údajov v zozname </a:t>
            </a:r>
            <a:r>
              <a:rPr lang="sk-SK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hospodárskych subjektov</a:t>
            </a:r>
          </a:p>
          <a:p>
            <a:pPr lvl="1"/>
            <a:r>
              <a:rPr lang="sk-SK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Vydanie výpisu, vykonanie vyčiarknutia </a:t>
            </a:r>
            <a:r>
              <a:rPr lang="sk-SK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zo zoznamu hospodárskych subjektov</a:t>
            </a:r>
          </a:p>
          <a:p>
            <a:pPr lvl="1"/>
            <a:r>
              <a:rPr lang="sk-SK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Vyčiarknutie </a:t>
            </a:r>
            <a:r>
              <a:rPr lang="sk-SK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zo zoznamu hospodárskych subjektov v správnom konaní</a:t>
            </a:r>
          </a:p>
          <a:p>
            <a:pPr lvl="1"/>
            <a:r>
              <a:rPr lang="sk-SK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Spracovanie a zverejnenie referencií v evidencii referencií</a:t>
            </a:r>
          </a:p>
          <a:p>
            <a:pPr lvl="1"/>
            <a:r>
              <a:rPr lang="sk-SK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Vedenie registra osôb so zákazom činnosti vo </a:t>
            </a:r>
            <a:r>
              <a:rPr lang="sk-SK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Verejnom Obstaraní (VO)</a:t>
            </a:r>
            <a:endParaRPr lang="sk-SK" sz="16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lvl="1"/>
            <a:r>
              <a:rPr lang="sk-SK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Overenie údajov a overenie splnenia podmienok účasti subjektov v externých registroch</a:t>
            </a:r>
          </a:p>
          <a:p>
            <a:pPr lvl="1"/>
            <a:r>
              <a:rPr lang="sk-SK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Vytváranie vlastných </a:t>
            </a:r>
            <a:r>
              <a:rPr lang="sk-SK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formulárov</a:t>
            </a:r>
            <a:endParaRPr lang="sk-SK" sz="16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TextovéPole 7"/>
          <p:cNvSpPr txBox="1">
            <a:spLocks noChangeArrowheads="1"/>
          </p:cNvSpPr>
          <p:nvPr/>
        </p:nvSpPr>
        <p:spPr bwMode="auto">
          <a:xfrm>
            <a:off x="430724" y="683442"/>
            <a:ext cx="822559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sk-SK" sz="32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IS </a:t>
            </a:r>
            <a:r>
              <a:rPr lang="sk-SK" sz="3200" b="1" dirty="0" err="1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eForms</a:t>
            </a:r>
            <a:endParaRPr lang="sk-SK" sz="32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8477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obsahu 2"/>
          <p:cNvSpPr>
            <a:spLocks noGrp="1"/>
          </p:cNvSpPr>
          <p:nvPr>
            <p:ph idx="1"/>
          </p:nvPr>
        </p:nvSpPr>
        <p:spPr>
          <a:xfrm>
            <a:off x="349850" y="1251765"/>
            <a:ext cx="8629050" cy="5314135"/>
          </a:xfrm>
        </p:spPr>
        <p:txBody>
          <a:bodyPr/>
          <a:lstStyle/>
          <a:p>
            <a:pPr lvl="0" algn="just"/>
            <a:r>
              <a:rPr lang="sk-SK" sz="1800" dirty="0" smtClean="0">
                <a:solidFill>
                  <a:srgbClr val="002060"/>
                </a:solidFill>
              </a:rPr>
              <a:t>Zabezpečenie jednotnej štruktúry informácií verejného obstarávania,</a:t>
            </a:r>
            <a:endParaRPr lang="sk-SK" sz="26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lvl="0" algn="just"/>
            <a:r>
              <a:rPr lang="sk-SK" sz="1800" dirty="0" smtClean="0">
                <a:solidFill>
                  <a:srgbClr val="002060"/>
                </a:solidFill>
              </a:rPr>
              <a:t>zjednodušenie práce so systémom pri realizácií verejného obstarávania pre verejného obstarávateľa a obstarávateľa,</a:t>
            </a:r>
          </a:p>
          <a:p>
            <a:pPr algn="just"/>
            <a:r>
              <a:rPr lang="sk-SK" sz="1800" dirty="0" smtClean="0">
                <a:solidFill>
                  <a:srgbClr val="002060"/>
                </a:solidFill>
              </a:rPr>
              <a:t>projekt prispeje k vyššej profesionalite,</a:t>
            </a:r>
          </a:p>
          <a:p>
            <a:pPr algn="just"/>
            <a:r>
              <a:rPr lang="sk-SK" sz="1800" dirty="0" smtClean="0">
                <a:solidFill>
                  <a:srgbClr val="002060"/>
                </a:solidFill>
              </a:rPr>
              <a:t>umožnenie lepšej analýzy trhu na základe relevantných dát, zlepšenie dostupnosti údajov,</a:t>
            </a:r>
          </a:p>
          <a:p>
            <a:pPr algn="just"/>
            <a:r>
              <a:rPr lang="sk-SK" sz="1800" dirty="0" smtClean="0">
                <a:solidFill>
                  <a:srgbClr val="002060"/>
                </a:solidFill>
              </a:rPr>
              <a:t>zníženie administratívnej a byrokratickej záťaže, ktorá vyplynie zo zjednodušenia postupov, zabezpečenia prepojení/integrácií systémov a následnej možnosti prakticky implementovať princíp „jedenkrát a dosť„,</a:t>
            </a:r>
          </a:p>
          <a:p>
            <a:pPr algn="just"/>
            <a:r>
              <a:rPr lang="sk-SK" sz="1800" dirty="0" smtClean="0">
                <a:solidFill>
                  <a:srgbClr val="002060"/>
                </a:solidFill>
              </a:rPr>
              <a:t>zlepšenie podpory medzinárodných štandardov vyplývajúce zo snahy úradu zabezpečovať integráciu na systémy v rámci EÚ,</a:t>
            </a:r>
          </a:p>
          <a:p>
            <a:pPr algn="just"/>
            <a:r>
              <a:rPr lang="sk-SK" sz="1800" dirty="0" smtClean="0">
                <a:solidFill>
                  <a:srgbClr val="002060"/>
                </a:solidFill>
              </a:rPr>
              <a:t>benefity vo forme úspory času, zníženia finančnej záťaže od úhrad správnych poplatkov, odstránenie nezrovnalostí vedených v zdrojových registroch, automatizované overovanie,</a:t>
            </a:r>
          </a:p>
          <a:p>
            <a:pPr algn="just"/>
            <a:r>
              <a:rPr lang="sk-SK" sz="1800" dirty="0" smtClean="0">
                <a:solidFill>
                  <a:srgbClr val="002060"/>
                </a:solidFill>
              </a:rPr>
              <a:t>umožnenie modernizácie a racionalizácie verejnej správy IKT prostriedkami.</a:t>
            </a:r>
          </a:p>
          <a:p>
            <a:endParaRPr lang="sk-SK" sz="1800" dirty="0" smtClean="0">
              <a:solidFill>
                <a:srgbClr val="002060"/>
              </a:solidFill>
            </a:endParaRPr>
          </a:p>
          <a:p>
            <a:endParaRPr lang="sk-SK" sz="1800" dirty="0" smtClean="0">
              <a:solidFill>
                <a:srgbClr val="002060"/>
              </a:solidFill>
            </a:endParaRPr>
          </a:p>
          <a:p>
            <a:endParaRPr lang="sk-SK" sz="1800" dirty="0" smtClean="0">
              <a:solidFill>
                <a:srgbClr val="002060"/>
              </a:solidFill>
            </a:endParaRPr>
          </a:p>
          <a:p>
            <a:pPr lvl="0"/>
            <a:endParaRPr lang="sk-SK" sz="1800" dirty="0" smtClean="0">
              <a:solidFill>
                <a:srgbClr val="002060"/>
              </a:solidFill>
            </a:endParaRPr>
          </a:p>
        </p:txBody>
      </p:sp>
      <p:sp>
        <p:nvSpPr>
          <p:cNvPr id="9" name="TextovéPole 7"/>
          <p:cNvSpPr txBox="1">
            <a:spLocks noChangeArrowheads="1"/>
          </p:cNvSpPr>
          <p:nvPr/>
        </p:nvSpPr>
        <p:spPr bwMode="auto">
          <a:xfrm>
            <a:off x="430724" y="683442"/>
            <a:ext cx="822559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sk-SK" sz="32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Ciele a prínosy projektu</a:t>
            </a:r>
            <a:endParaRPr lang="sk-SK" sz="32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4194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obsahu 2"/>
          <p:cNvSpPr>
            <a:spLocks noGrp="1"/>
          </p:cNvSpPr>
          <p:nvPr>
            <p:ph idx="1"/>
          </p:nvPr>
        </p:nvSpPr>
        <p:spPr>
          <a:xfrm>
            <a:off x="189987" y="1268217"/>
            <a:ext cx="8707067" cy="5551322"/>
          </a:xfrm>
        </p:spPr>
        <p:txBody>
          <a:bodyPr/>
          <a:lstStyle/>
          <a:p>
            <a:pPr marL="0" indent="0">
              <a:buNone/>
            </a:pPr>
            <a:r>
              <a:rPr lang="sk-SK" altLang="sk-SK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Vychádzajú z CBA:</a:t>
            </a:r>
          </a:p>
          <a:p>
            <a:pPr algn="just"/>
            <a:r>
              <a:rPr lang="sk-SK" altLang="sk-SK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spracovanej metódou funkčných bodov v zmysle metodického pokynu </a:t>
            </a:r>
            <a:r>
              <a:rPr lang="sk-SK" altLang="sk-SK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„</a:t>
            </a:r>
            <a:r>
              <a:rPr lang="sk-SK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Metodický </a:t>
            </a:r>
            <a:r>
              <a:rPr lang="sk-SK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pokyn k spracovaniu biznis </a:t>
            </a:r>
            <a:r>
              <a:rPr lang="sk-SK" sz="14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case</a:t>
            </a:r>
            <a:r>
              <a:rPr lang="sk-SK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 a </a:t>
            </a:r>
            <a:r>
              <a:rPr lang="sk-SK" sz="14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cost</a:t>
            </a:r>
            <a:r>
              <a:rPr lang="sk-SK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 benefit analýzy informačných technológií verejnej správy</a:t>
            </a:r>
            <a:r>
              <a:rPr lang="sk-SK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“</a:t>
            </a:r>
            <a:r>
              <a:rPr lang="sk-SK" altLang="sk-SK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a </a:t>
            </a:r>
            <a:r>
              <a:rPr lang="sk-SK" altLang="sk-SK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v súlade s „Plnením úlohy číslo 21 vyplývajúcej z materiálu Informatizácia 2.0 revízia výdavkov“. Relevantnosť podkladov do CBA bola overená dodávateľmi v rámci prípravných trhových </a:t>
            </a:r>
            <a:r>
              <a:rPr lang="sk-SK" altLang="sk-SK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konzultácií </a:t>
            </a:r>
            <a:r>
              <a:rPr lang="sk-SK" altLang="sk-SK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v mesiacoch júl-</a:t>
            </a:r>
            <a:r>
              <a:rPr lang="sk-SK" altLang="sk-SK" sz="14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sept</a:t>
            </a:r>
            <a:r>
              <a:rPr lang="sk-SK" altLang="sk-SK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sk-SK" altLang="sk-SK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2021,</a:t>
            </a:r>
            <a:endParaRPr lang="sk-SK" altLang="sk-SK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sk-SK" altLang="sk-SK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finálne upravenej na základe rozpočtu schváleného v stanovisku </a:t>
            </a:r>
            <a:r>
              <a:rPr lang="sk-SK" altLang="sk-SK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Ministerstva investícií, regionálneho rozvoja a informatizácie SR ako orgánu vedenia v zmysle zákona č. 95/2019 </a:t>
            </a:r>
            <a:r>
              <a:rPr lang="sk-SK" altLang="sk-SK" sz="14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Z.z</a:t>
            </a:r>
            <a:r>
              <a:rPr lang="sk-SK" altLang="sk-SK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. o informačných technológiách vo verejnej </a:t>
            </a:r>
            <a:r>
              <a:rPr lang="sk-SK" altLang="sk-SK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správe </a:t>
            </a:r>
            <a:r>
              <a:rPr lang="sk-SK" altLang="sk-SK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k projektu „Informačný systém eForms</a:t>
            </a:r>
            <a:r>
              <a:rPr lang="sk-SK" altLang="sk-SK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“ zo dňa 24.11.2021, kde </a:t>
            </a:r>
            <a:r>
              <a:rPr lang="sk-SK" altLang="sk-SK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bol schválený rozpočet projektu </a:t>
            </a:r>
            <a:r>
              <a:rPr lang="sk-SK" altLang="sk-SK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/>
            </a:r>
            <a:br>
              <a:rPr lang="sk-SK" altLang="sk-SK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sk-SK" altLang="sk-SK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vo výške  </a:t>
            </a:r>
            <a:r>
              <a:rPr lang="sk-SK" altLang="sk-SK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2 </a:t>
            </a:r>
            <a:r>
              <a:rPr lang="sk-SK" altLang="sk-SK" sz="1400" b="1" dirty="0">
                <a:solidFill>
                  <a:srgbClr val="002060"/>
                </a:solidFill>
                <a:cs typeface="Times New Roman" panose="02020603050405020304" pitchFamily="18" charset="0"/>
              </a:rPr>
              <a:t>516 </a:t>
            </a:r>
            <a:r>
              <a:rPr lang="sk-SK" altLang="sk-SK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206,50 </a:t>
            </a:r>
            <a:r>
              <a:rPr lang="sk-SK" altLang="sk-SK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€ s </a:t>
            </a:r>
            <a:r>
              <a:rPr lang="sk-SK" altLang="sk-SK" sz="1400" b="1" dirty="0">
                <a:solidFill>
                  <a:srgbClr val="002060"/>
                </a:solidFill>
                <a:cs typeface="Times New Roman" panose="02020603050405020304" pitchFamily="18" charset="0"/>
              </a:rPr>
              <a:t>DPH </a:t>
            </a:r>
            <a:r>
              <a:rPr lang="sk-SK" altLang="sk-SK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(NFP) </a:t>
            </a:r>
            <a:r>
              <a:rPr lang="sk-SK" altLang="sk-SK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v nasledovnom členení (hodnoty s DPH):</a:t>
            </a:r>
          </a:p>
          <a:p>
            <a:pPr marL="457200" lvl="1" indent="0">
              <a:buNone/>
            </a:pPr>
            <a:r>
              <a:rPr lang="sk-SK" altLang="sk-SK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Dielo </a:t>
            </a:r>
            <a:r>
              <a:rPr lang="sk-SK" altLang="sk-SK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(NFP):	</a:t>
            </a:r>
            <a:r>
              <a:rPr lang="sk-SK" altLang="sk-SK" sz="14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sk-SK" altLang="sk-SK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	</a:t>
            </a:r>
            <a:endParaRPr lang="sk-SK" altLang="sk-SK" sz="14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lvl="1"/>
            <a:r>
              <a:rPr lang="sk-SK" altLang="sk-SK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vytvorenie aplikácie: 	2 024 788,80 €</a:t>
            </a:r>
          </a:p>
          <a:p>
            <a:pPr lvl="1"/>
            <a:r>
              <a:rPr lang="sk-SK" altLang="sk-SK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SW </a:t>
            </a:r>
            <a:r>
              <a:rPr lang="sk-SK" altLang="sk-SK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produkty obstaranie: </a:t>
            </a:r>
            <a:r>
              <a:rPr lang="sk-SK" altLang="sk-SK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	   119 448,00 €</a:t>
            </a:r>
          </a:p>
          <a:p>
            <a:pPr lvl="1"/>
            <a:r>
              <a:rPr lang="sk-SK" altLang="sk-SK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Interné kapacity (hlavné aktivity):    195 970,69 €</a:t>
            </a:r>
          </a:p>
          <a:p>
            <a:pPr lvl="1"/>
            <a:r>
              <a:rPr lang="sk-SK" altLang="sk-SK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Interné kapacity (</a:t>
            </a:r>
            <a:r>
              <a:rPr lang="sk-SK" altLang="sk-SK" sz="1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podp</a:t>
            </a:r>
            <a:r>
              <a:rPr lang="sk-SK" altLang="sk-SK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aktivity):	   </a:t>
            </a:r>
            <a:r>
              <a:rPr lang="sk-SK" altLang="sk-SK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175 999,01 </a:t>
            </a:r>
            <a:r>
              <a:rPr lang="sk-SK" altLang="sk-SK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€</a:t>
            </a:r>
            <a:br>
              <a:rPr lang="sk-SK" altLang="sk-SK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</a:br>
            <a:endParaRPr lang="sk-SK" altLang="sk-SK" sz="12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sk-SK" altLang="sk-SK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Prevádzkové náklady </a:t>
            </a:r>
            <a:r>
              <a:rPr lang="sk-SK" altLang="sk-SK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ročné (štátny rozpočet): </a:t>
            </a:r>
          </a:p>
          <a:p>
            <a:pPr lvl="1"/>
            <a:r>
              <a:rPr lang="sk-SK" altLang="sk-SK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náklady </a:t>
            </a:r>
            <a:r>
              <a:rPr lang="sk-SK" altLang="sk-SK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na poplatky vlastníkovi SW </a:t>
            </a:r>
            <a:r>
              <a:rPr lang="sk-SK" altLang="sk-SK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produktu</a:t>
            </a:r>
            <a:br>
              <a:rPr lang="sk-SK" altLang="sk-SK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sk-SK" altLang="sk-SK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údržba </a:t>
            </a:r>
            <a:r>
              <a:rPr lang="sk-SK" altLang="sk-SK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/ support k licenciám: 	 </a:t>
            </a:r>
            <a:r>
              <a:rPr lang="sk-SK" altLang="sk-SK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    26 279,00 €</a:t>
            </a:r>
            <a:endParaRPr lang="sk-SK" altLang="sk-SK" sz="12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lvl="1"/>
            <a:r>
              <a:rPr lang="sk-SK" altLang="sk-SK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prevádzkové </a:t>
            </a:r>
            <a:r>
              <a:rPr lang="sk-SK" altLang="sk-SK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náklady projektu: </a:t>
            </a:r>
            <a:r>
              <a:rPr lang="sk-SK" altLang="sk-SK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	    158 400,00 €</a:t>
            </a:r>
            <a:endParaRPr lang="sk-SK" altLang="sk-SK" sz="12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lvl="1"/>
            <a:r>
              <a:rPr lang="sk-SK" altLang="sk-SK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rozvojové </a:t>
            </a:r>
            <a:r>
              <a:rPr lang="sk-SK" altLang="sk-SK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náklady projektu: </a:t>
            </a:r>
            <a:r>
              <a:rPr lang="sk-SK" altLang="sk-SK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	    101 239,00 €</a:t>
            </a:r>
          </a:p>
          <a:p>
            <a:pPr marL="0" indent="0">
              <a:buNone/>
            </a:pPr>
            <a:r>
              <a:rPr lang="sk-SK" altLang="sk-SK" sz="1800" dirty="0">
                <a:solidFill>
                  <a:srgbClr val="002060"/>
                </a:solidFill>
                <a:cs typeface="Times New Roman" panose="02020603050405020304" pitchFamily="18" charset="0"/>
              </a:rPr>
              <a:t/>
            </a:r>
            <a:br>
              <a:rPr lang="sk-SK" altLang="sk-SK" sz="1800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sk-SK" altLang="sk-SK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Financovanie: Dielo </a:t>
            </a:r>
            <a:r>
              <a:rPr lang="sk-SK" altLang="sk-SK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- OPII, prioritná os 7</a:t>
            </a:r>
            <a:r>
              <a:rPr lang="en-US" altLang="sk-SK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;</a:t>
            </a:r>
            <a:r>
              <a:rPr lang="sk-SK" altLang="sk-SK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 SLA údržba (8 rokov) a rozvoj </a:t>
            </a:r>
            <a:r>
              <a:rPr lang="en-US" altLang="sk-SK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- </a:t>
            </a:r>
            <a:r>
              <a:rPr lang="sk-SK" altLang="sk-SK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štátny rozpočet</a:t>
            </a:r>
            <a:br>
              <a:rPr lang="sk-SK" altLang="sk-SK" sz="1800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sk-SK" altLang="sk-SK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Návratnosť: </a:t>
            </a:r>
            <a:r>
              <a:rPr lang="sk-SK" altLang="sk-SK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5. </a:t>
            </a:r>
            <a:r>
              <a:rPr lang="sk-SK" altLang="sk-SK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rok; Predpokladaná </a:t>
            </a:r>
            <a:r>
              <a:rPr lang="sk-SK" altLang="sk-SK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doba </a:t>
            </a:r>
            <a:r>
              <a:rPr lang="sk-SK" altLang="sk-SK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realizácie (všetky fázy): </a:t>
            </a:r>
            <a:r>
              <a:rPr lang="sk-SK" altLang="sk-SK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33 mesiacov</a:t>
            </a:r>
          </a:p>
          <a:p>
            <a:pPr marL="0" indent="0">
              <a:buNone/>
            </a:pPr>
            <a:r>
              <a:rPr lang="sk-SK" altLang="sk-SK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/>
            </a:r>
            <a:br>
              <a:rPr lang="sk-SK" altLang="sk-SK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</a:br>
            <a:endParaRPr lang="sk-SK" altLang="sk-SK" sz="20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TextovéPole 7"/>
          <p:cNvSpPr txBox="1">
            <a:spLocks noChangeArrowheads="1"/>
          </p:cNvSpPr>
          <p:nvPr/>
        </p:nvSpPr>
        <p:spPr bwMode="auto">
          <a:xfrm>
            <a:off x="430724" y="683442"/>
            <a:ext cx="822559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sk-SK" sz="32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Finančné ukazovatele / rozpočet projektu</a:t>
            </a:r>
            <a:endParaRPr lang="sk-SK" sz="32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0908" y="3429761"/>
            <a:ext cx="3942857" cy="2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2777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138205"/>
              </p:ext>
            </p:extLst>
          </p:nvPr>
        </p:nvGraphicFramePr>
        <p:xfrm>
          <a:off x="352568" y="3804942"/>
          <a:ext cx="8419245" cy="26456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7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10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84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 dirty="0">
                          <a:effectLst/>
                        </a:rPr>
                        <a:t>ID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 dirty="0">
                          <a:effectLst/>
                        </a:rPr>
                        <a:t>FÁZA/AKTIVITA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ZAČIATOK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(odhad termínu)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KONIEC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(odhad termínu)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 dirty="0">
                          <a:effectLst/>
                        </a:rPr>
                        <a:t>POZNÁMKA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 dirty="0">
                          <a:effectLst/>
                        </a:rPr>
                        <a:t>1.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 dirty="0">
                          <a:effectLst/>
                        </a:rPr>
                        <a:t>Prípravná fáza a Iniciačná fáza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04/2021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01/2022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 dirty="0">
                          <a:effectLst/>
                        </a:rPr>
                        <a:t>2.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Realizačná fáza – Základná časť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02/2022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 dirty="0">
                          <a:effectLst/>
                        </a:rPr>
                        <a:t>12/2023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 dirty="0">
                          <a:effectLst/>
                        </a:rPr>
                        <a:t>2a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33350"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 dirty="0">
                          <a:effectLst/>
                        </a:rPr>
                        <a:t>Analýza, DNR a Dizajn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02/2022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 dirty="0">
                          <a:effectLst/>
                        </a:rPr>
                        <a:t>04/2022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4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 dirty="0">
                          <a:effectLst/>
                        </a:rPr>
                        <a:t>2b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33350"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Implementácia, realizácia a testovanie 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 dirty="0" smtClean="0">
                          <a:effectLst/>
                        </a:rPr>
                        <a:t>05/2022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04/2023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 dirty="0">
                          <a:effectLst/>
                        </a:rPr>
                        <a:t>2c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33350"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Nasadenie - GoLive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05/2023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09/2023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 dirty="0">
                          <a:effectLst/>
                        </a:rPr>
                        <a:t>2f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33350"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PIP – postimplementačná podpora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10/2023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12/2023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PIP - 3 mesiace po nasadení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 dirty="0">
                          <a:effectLst/>
                        </a:rPr>
                        <a:t>3.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Dokončovacia fáza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10/2023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12/2023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 dirty="0">
                          <a:effectLst/>
                        </a:rPr>
                        <a:t>Vrátane finančného vysporiadania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 dirty="0">
                          <a:effectLst/>
                        </a:rPr>
                        <a:t>4.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Podpora prevádzky (SLA)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01/2024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12/2031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SLA zmluvu (48 mes+2*24mes opcia)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 dirty="0" smtClean="0">
                          <a:effectLst/>
                        </a:rPr>
                        <a:t>5</a:t>
                      </a:r>
                      <a:r>
                        <a:rPr lang="sk-SK" sz="800" dirty="0">
                          <a:effectLst/>
                        </a:rPr>
                        <a:t>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Realizačná fáza – Inkrement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05/2022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12/2023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 dirty="0">
                          <a:effectLst/>
                        </a:rPr>
                        <a:t>5a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33350"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Analýza, DNR a Dizajn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05/2022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07/2022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Po Analýze a Dizajne – Základnej časti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4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 dirty="0">
                          <a:effectLst/>
                        </a:rPr>
                        <a:t>5b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33350"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Implementácia, realizácia a testovanie 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08/2022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04/2023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Po Realizácií – Základnej časti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9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 dirty="0">
                          <a:effectLst/>
                        </a:rPr>
                        <a:t>5c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33350"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Nasadenie - GoLive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05/2023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09/2023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9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 dirty="0">
                          <a:effectLst/>
                        </a:rPr>
                        <a:t>5d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33350"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PIP – postimplementačná podpora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10/2023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12/2023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PIP - 3 mesiace po nasadení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9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 dirty="0">
                          <a:effectLst/>
                        </a:rPr>
                        <a:t>6.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Dokončovacia fáza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10/2023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12/2023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9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 dirty="0">
                          <a:effectLst/>
                        </a:rPr>
                        <a:t>7.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Podpora prevádzky (SLA)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01/2024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>
                          <a:effectLst/>
                        </a:rPr>
                        <a:t>12/2031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1980565" algn="ctr"/>
                        </a:tabLst>
                      </a:pPr>
                      <a:r>
                        <a:rPr lang="sk-SK" sz="800" dirty="0">
                          <a:effectLst/>
                        </a:rPr>
                        <a:t>SLA zmluvu (48 mes+2*24mes opcia)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Zástupný symbol obsahu 2"/>
          <p:cNvSpPr>
            <a:spLocks noGrp="1"/>
          </p:cNvSpPr>
          <p:nvPr>
            <p:ph idx="1"/>
          </p:nvPr>
        </p:nvSpPr>
        <p:spPr>
          <a:xfrm>
            <a:off x="352569" y="1251766"/>
            <a:ext cx="8419245" cy="4993586"/>
          </a:xfrm>
        </p:spPr>
        <p:txBody>
          <a:bodyPr/>
          <a:lstStyle/>
          <a:p>
            <a:pPr marL="0" lvl="0" indent="0">
              <a:buNone/>
            </a:pPr>
            <a:r>
              <a:rPr lang="sk-SK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sk-SK" sz="2400" dirty="0"/>
          </a:p>
          <a:p>
            <a:pPr marL="0" indent="0">
              <a:buNone/>
            </a:pPr>
            <a:endParaRPr lang="sk-SK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ovéPole 7"/>
          <p:cNvSpPr txBox="1">
            <a:spLocks noChangeArrowheads="1"/>
          </p:cNvSpPr>
          <p:nvPr/>
        </p:nvSpPr>
        <p:spPr bwMode="auto">
          <a:xfrm>
            <a:off x="1372854" y="625023"/>
            <a:ext cx="61696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sk-SK" sz="32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Harmonogram</a:t>
            </a:r>
            <a:r>
              <a:rPr lang="sk-SK" sz="26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sk-SK" sz="32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projektu </a:t>
            </a:r>
          </a:p>
        </p:txBody>
      </p:sp>
      <p:pic>
        <p:nvPicPr>
          <p:cNvPr id="3074" name="Obrázok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69" y="1373472"/>
            <a:ext cx="8503056" cy="2006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ĺžnik 2"/>
          <p:cNvSpPr/>
          <p:nvPr/>
        </p:nvSpPr>
        <p:spPr>
          <a:xfrm>
            <a:off x="352568" y="6459497"/>
            <a:ext cx="83777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altLang="sk-SK" dirty="0">
                <a:solidFill>
                  <a:schemeClr val="tx2"/>
                </a:solidFill>
                <a:cs typeface="Times New Roman" panose="02020603050405020304" pitchFamily="18" charset="0"/>
              </a:rPr>
              <a:t>Predpokladaná doba realizácie vrátane prípravnej </a:t>
            </a:r>
            <a:r>
              <a:rPr lang="sk-SK" altLang="sk-SK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a </a:t>
            </a:r>
            <a:r>
              <a:rPr lang="sk-SK" altLang="sk-SK" dirty="0" err="1" smtClean="0">
                <a:solidFill>
                  <a:schemeClr val="tx2"/>
                </a:solidFill>
                <a:cs typeface="Times New Roman" panose="02020603050405020304" pitchFamily="18" charset="0"/>
              </a:rPr>
              <a:t>inicializačnej</a:t>
            </a:r>
            <a:r>
              <a:rPr lang="sk-SK" altLang="sk-SK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sk-SK" altLang="sk-SK" dirty="0">
                <a:solidFill>
                  <a:schemeClr val="tx2"/>
                </a:solidFill>
                <a:cs typeface="Times New Roman" panose="02020603050405020304" pitchFamily="18" charset="0"/>
              </a:rPr>
              <a:t>fázy je </a:t>
            </a:r>
            <a:r>
              <a:rPr lang="sk-SK" altLang="sk-SK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33 </a:t>
            </a:r>
            <a:r>
              <a:rPr lang="sk-SK" altLang="sk-SK" dirty="0">
                <a:solidFill>
                  <a:schemeClr val="tx2"/>
                </a:solidFill>
                <a:cs typeface="Times New Roman" panose="02020603050405020304" pitchFamily="18" charset="0"/>
              </a:rPr>
              <a:t>mesiacov</a:t>
            </a:r>
          </a:p>
        </p:txBody>
      </p:sp>
      <p:sp>
        <p:nvSpPr>
          <p:cNvPr id="7" name="Obdĺžnik 6"/>
          <p:cNvSpPr/>
          <p:nvPr/>
        </p:nvSpPr>
        <p:spPr>
          <a:xfrm>
            <a:off x="201646" y="1093525"/>
            <a:ext cx="83777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altLang="sk-SK" sz="1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Realizačná fáza projektu</a:t>
            </a:r>
            <a:endParaRPr lang="sk-SK" altLang="sk-SK" sz="1400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268757" y="3538630"/>
            <a:ext cx="83777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altLang="sk-SK" sz="1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Všetky fázy projektu</a:t>
            </a:r>
            <a:endParaRPr lang="sk-SK" altLang="sk-SK" sz="1400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5117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7"/>
          <p:cNvSpPr txBox="1">
            <a:spLocks noChangeArrowheads="1"/>
          </p:cNvSpPr>
          <p:nvPr/>
        </p:nvSpPr>
        <p:spPr bwMode="auto">
          <a:xfrm>
            <a:off x="1372854" y="625023"/>
            <a:ext cx="61696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sk-SK" sz="32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Verejné pripomienkovanie </a:t>
            </a:r>
            <a:endParaRPr lang="sk-SK" sz="32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Zástupný symbol obsahu 2"/>
          <p:cNvSpPr>
            <a:spLocks noGrp="1"/>
          </p:cNvSpPr>
          <p:nvPr>
            <p:ph idx="1"/>
          </p:nvPr>
        </p:nvSpPr>
        <p:spPr>
          <a:xfrm>
            <a:off x="349850" y="1208221"/>
            <a:ext cx="8629050" cy="5314135"/>
          </a:xfrm>
        </p:spPr>
        <p:txBody>
          <a:bodyPr/>
          <a:lstStyle/>
          <a:p>
            <a:pPr marL="0" lvl="0" indent="0" algn="just">
              <a:buNone/>
            </a:pPr>
            <a:r>
              <a:rPr lang="sk-SK" sz="1800" dirty="0">
                <a:solidFill>
                  <a:srgbClr val="002060"/>
                </a:solidFill>
              </a:rPr>
              <a:t>V zmysle vyhlášky </a:t>
            </a:r>
            <a:r>
              <a:rPr lang="sk-SK" sz="1800" dirty="0" smtClean="0">
                <a:solidFill>
                  <a:srgbClr val="002060"/>
                </a:solidFill>
              </a:rPr>
              <a:t>č. 85/2020 </a:t>
            </a:r>
            <a:r>
              <a:rPr lang="sk-SK" sz="1800" dirty="0">
                <a:solidFill>
                  <a:srgbClr val="002060"/>
                </a:solidFill>
              </a:rPr>
              <a:t>Ú</a:t>
            </a:r>
            <a:r>
              <a:rPr lang="sk-SK" sz="1800" dirty="0" smtClean="0">
                <a:solidFill>
                  <a:srgbClr val="002060"/>
                </a:solidFill>
              </a:rPr>
              <a:t>VO </a:t>
            </a:r>
            <a:r>
              <a:rPr lang="sk-SK" sz="1800" dirty="0">
                <a:solidFill>
                  <a:srgbClr val="002060"/>
                </a:solidFill>
              </a:rPr>
              <a:t>vyhlásil Verejné pripomienkovanie produktov </a:t>
            </a:r>
            <a:r>
              <a:rPr lang="sk-SK" sz="1800" dirty="0" smtClean="0">
                <a:solidFill>
                  <a:srgbClr val="002060"/>
                </a:solidFill>
              </a:rPr>
              <a:t>(VP) </a:t>
            </a:r>
            <a:r>
              <a:rPr lang="sk-SK" sz="1800" dirty="0" err="1" smtClean="0">
                <a:solidFill>
                  <a:srgbClr val="002060"/>
                </a:solidFill>
              </a:rPr>
              <a:t>inicializačnej</a:t>
            </a:r>
            <a:r>
              <a:rPr lang="sk-SK" sz="1800" dirty="0" smtClean="0">
                <a:solidFill>
                  <a:srgbClr val="002060"/>
                </a:solidFill>
              </a:rPr>
              <a:t> fázy projektu:</a:t>
            </a:r>
            <a:endParaRPr lang="sk-SK" sz="1800" dirty="0">
              <a:solidFill>
                <a:srgbClr val="002060"/>
              </a:solidFill>
            </a:endParaRPr>
          </a:p>
          <a:p>
            <a:pPr lvl="0" algn="just"/>
            <a:r>
              <a:rPr lang="sk-SK" sz="1800" dirty="0" smtClean="0">
                <a:solidFill>
                  <a:srgbClr val="002060"/>
                </a:solidFill>
              </a:rPr>
              <a:t>1.10.2021 Uverejnilo ÚVO na svojom web </a:t>
            </a:r>
            <a:r>
              <a:rPr lang="sk-SK" sz="1800" dirty="0">
                <a:solidFill>
                  <a:srgbClr val="002060"/>
                </a:solidFill>
              </a:rPr>
              <a:t>portáli, oznam </a:t>
            </a:r>
            <a:r>
              <a:rPr lang="sk-SK" sz="1800" dirty="0" smtClean="0">
                <a:solidFill>
                  <a:srgbClr val="002060"/>
                </a:solidFill>
              </a:rPr>
              <a:t>o </a:t>
            </a:r>
            <a:r>
              <a:rPr lang="sk-SK" sz="1800" dirty="0">
                <a:solidFill>
                  <a:srgbClr val="002060"/>
                </a:solidFill>
              </a:rPr>
              <a:t>Verejnom pripomienkovaní </a:t>
            </a:r>
            <a:br>
              <a:rPr lang="sk-SK" sz="1800" dirty="0">
                <a:solidFill>
                  <a:srgbClr val="002060"/>
                </a:solidFill>
              </a:rPr>
            </a:br>
            <a:r>
              <a:rPr lang="sk-SK" sz="1800" dirty="0">
                <a:solidFill>
                  <a:srgbClr val="002060"/>
                </a:solidFill>
              </a:rPr>
              <a:t>produktov projektu IS </a:t>
            </a:r>
            <a:r>
              <a:rPr lang="sk-SK" sz="1800" dirty="0" err="1">
                <a:solidFill>
                  <a:srgbClr val="002060"/>
                </a:solidFill>
              </a:rPr>
              <a:t>eForms</a:t>
            </a:r>
            <a:r>
              <a:rPr lang="sk-SK" sz="1800" dirty="0">
                <a:solidFill>
                  <a:srgbClr val="002060"/>
                </a:solidFill>
              </a:rPr>
              <a:t> so zverejnenými dokumentami</a:t>
            </a:r>
            <a:r>
              <a:rPr lang="sk-SK" sz="1800" dirty="0" smtClean="0">
                <a:solidFill>
                  <a:srgbClr val="002060"/>
                </a:solidFill>
              </a:rPr>
              <a:t>, </a:t>
            </a:r>
            <a:r>
              <a:rPr lang="sk-SK" sz="1800" dirty="0" err="1" smtClean="0">
                <a:solidFill>
                  <a:srgbClr val="002060"/>
                </a:solidFill>
              </a:rPr>
              <a:t>pripomienkovacím</a:t>
            </a:r>
            <a:r>
              <a:rPr lang="sk-SK" sz="1800" dirty="0" smtClean="0">
                <a:solidFill>
                  <a:srgbClr val="002060"/>
                </a:solidFill>
              </a:rPr>
              <a:t> formulárom, popisom postupu pripomienkovania </a:t>
            </a:r>
            <a:r>
              <a:rPr lang="sk-SK" sz="1800" dirty="0">
                <a:solidFill>
                  <a:srgbClr val="002060"/>
                </a:solidFill>
              </a:rPr>
              <a:t>ako aj </a:t>
            </a:r>
            <a:r>
              <a:rPr lang="sk-SK" sz="1800" dirty="0" smtClean="0">
                <a:solidFill>
                  <a:srgbClr val="002060"/>
                </a:solidFill>
              </a:rPr>
              <a:t>termínmi, kde 14.10.2021 bol deklarovaný ako dátum na ukončenie Verejného pripomienkovania,</a:t>
            </a:r>
          </a:p>
          <a:p>
            <a:pPr algn="just"/>
            <a:r>
              <a:rPr lang="sk-SK" sz="1800" dirty="0" smtClean="0">
                <a:solidFill>
                  <a:srgbClr val="002060"/>
                </a:solidFill>
              </a:rPr>
              <a:t>pripomienky vznesené počas Verejného pripomienkovania boli zozbierané a zaznamenané do sumárneho zoznamu aj so stavom a spôsobom vysporiadania a umiestnené na </a:t>
            </a:r>
            <a:r>
              <a:rPr lang="sk-SK" sz="1800" dirty="0" err="1" smtClean="0">
                <a:solidFill>
                  <a:srgbClr val="002060"/>
                </a:solidFill>
              </a:rPr>
              <a:t>Meta</a:t>
            </a:r>
            <a:r>
              <a:rPr lang="sk-SK" sz="1800" dirty="0">
                <a:solidFill>
                  <a:srgbClr val="002060"/>
                </a:solidFill>
              </a:rPr>
              <a:t>-</a:t>
            </a:r>
            <a:r>
              <a:rPr lang="sk-SK" sz="1800" dirty="0" smtClean="0">
                <a:solidFill>
                  <a:srgbClr val="002060"/>
                </a:solidFill>
              </a:rPr>
              <a:t>IS </a:t>
            </a:r>
            <a:r>
              <a:rPr lang="en-GB" sz="1800" dirty="0" err="1" smtClean="0">
                <a:hlinkClick r:id="rId3"/>
              </a:rPr>
              <a:t>Projekt</a:t>
            </a:r>
            <a:r>
              <a:rPr lang="en-GB" sz="1800" dirty="0">
                <a:hlinkClick r:id="rId3"/>
              </a:rPr>
              <a:t>: </a:t>
            </a:r>
            <a:r>
              <a:rPr lang="en-GB" sz="1800" dirty="0" err="1">
                <a:hlinkClick r:id="rId3"/>
              </a:rPr>
              <a:t>Informačný</a:t>
            </a:r>
            <a:r>
              <a:rPr lang="en-GB" sz="1800" dirty="0">
                <a:hlinkClick r:id="rId3"/>
              </a:rPr>
              <a:t> </a:t>
            </a:r>
            <a:r>
              <a:rPr lang="en-GB" sz="1800" dirty="0" err="1">
                <a:hlinkClick r:id="rId3"/>
              </a:rPr>
              <a:t>systém</a:t>
            </a:r>
            <a:r>
              <a:rPr lang="en-GB" sz="1800" dirty="0">
                <a:hlinkClick r:id="rId3"/>
              </a:rPr>
              <a:t> </a:t>
            </a:r>
            <a:r>
              <a:rPr lang="en-GB" sz="1800" dirty="0" err="1">
                <a:hlinkClick r:id="rId3"/>
              </a:rPr>
              <a:t>eForms</a:t>
            </a:r>
            <a:r>
              <a:rPr lang="en-GB" sz="1800" dirty="0">
                <a:hlinkClick r:id="rId3"/>
              </a:rPr>
              <a:t> (gov.sk</a:t>
            </a:r>
            <a:r>
              <a:rPr lang="en-GB" sz="1800" dirty="0" smtClean="0">
                <a:hlinkClick r:id="rId3"/>
              </a:rPr>
              <a:t>)</a:t>
            </a:r>
            <a:r>
              <a:rPr lang="sk-SK" sz="1800" dirty="0" smtClean="0"/>
              <a:t>,</a:t>
            </a:r>
            <a:endParaRPr lang="sk-SK" sz="1800" dirty="0" smtClean="0">
              <a:solidFill>
                <a:srgbClr val="002060"/>
              </a:solidFill>
            </a:endParaRPr>
          </a:p>
          <a:p>
            <a:pPr algn="just"/>
            <a:r>
              <a:rPr lang="sk-SK" sz="1800" dirty="0" smtClean="0">
                <a:solidFill>
                  <a:srgbClr val="002060"/>
                </a:solidFill>
              </a:rPr>
              <a:t>všetky pripomienky (16) z Verejného pripomienkovania boli zapracované alebo vysvetlené</a:t>
            </a:r>
            <a:r>
              <a:rPr lang="sk-SK" sz="1800" dirty="0">
                <a:solidFill>
                  <a:srgbClr val="002060"/>
                </a:solidFill>
              </a:rPr>
              <a:t> </a:t>
            </a:r>
            <a:endParaRPr lang="sk-SK" sz="1800" dirty="0" smtClean="0">
              <a:solidFill>
                <a:srgbClr val="002060"/>
              </a:solidFill>
            </a:endParaRPr>
          </a:p>
          <a:p>
            <a:pPr algn="just"/>
            <a:r>
              <a:rPr lang="sk-SK" sz="1800" dirty="0" smtClean="0">
                <a:solidFill>
                  <a:srgbClr val="002060"/>
                </a:solidFill>
              </a:rPr>
              <a:t>o začatí ako aj ukončení Verejného pripomienkovania a zapracovaní pripomienok boli notifikovaní aj </a:t>
            </a:r>
            <a:r>
              <a:rPr lang="sk-SK" sz="1800" dirty="0">
                <a:solidFill>
                  <a:srgbClr val="002060"/>
                </a:solidFill>
              </a:rPr>
              <a:t>členovia RV OPII PO7,</a:t>
            </a:r>
          </a:p>
          <a:p>
            <a:pPr algn="just"/>
            <a:r>
              <a:rPr lang="sk-SK" sz="1800" dirty="0">
                <a:solidFill>
                  <a:srgbClr val="002060"/>
                </a:solidFill>
              </a:rPr>
              <a:t>počas Verejného pripomienkovania neboli identifikované pripomienky, ktoré by mali významný dopad na rozsah, rozpočet alebo harmonogram projektu</a:t>
            </a:r>
          </a:p>
          <a:p>
            <a:pPr marL="0" indent="0" algn="just">
              <a:buNone/>
            </a:pPr>
            <a:r>
              <a:rPr lang="sk-SK" sz="1800" dirty="0" smtClean="0">
                <a:solidFill>
                  <a:srgbClr val="002060"/>
                </a:solidFill>
              </a:rPr>
              <a:t>Aktuálne verzie produktov </a:t>
            </a:r>
            <a:r>
              <a:rPr lang="sk-SK" sz="1800" dirty="0" err="1" smtClean="0">
                <a:solidFill>
                  <a:srgbClr val="002060"/>
                </a:solidFill>
              </a:rPr>
              <a:t>inicializačnej</a:t>
            </a:r>
            <a:r>
              <a:rPr lang="sk-SK" sz="1800" dirty="0" smtClean="0">
                <a:solidFill>
                  <a:srgbClr val="002060"/>
                </a:solidFill>
              </a:rPr>
              <a:t> fázy, umiestnené na </a:t>
            </a:r>
            <a:r>
              <a:rPr lang="sk-SK" sz="1800" dirty="0" err="1" smtClean="0">
                <a:solidFill>
                  <a:srgbClr val="002060"/>
                </a:solidFill>
              </a:rPr>
              <a:t>Meta</a:t>
            </a:r>
            <a:r>
              <a:rPr lang="sk-SK" sz="1800" dirty="0" smtClean="0">
                <a:solidFill>
                  <a:srgbClr val="002060"/>
                </a:solidFill>
              </a:rPr>
              <a:t>-IS, obsahujú zapracované pripomienky z Verejného pripomienkovania ako aj zapracované </a:t>
            </a:r>
            <a:r>
              <a:rPr lang="sk-SK" sz="1800" dirty="0">
                <a:solidFill>
                  <a:srgbClr val="002060"/>
                </a:solidFill>
              </a:rPr>
              <a:t>zmeny </a:t>
            </a:r>
            <a:br>
              <a:rPr lang="sk-SK" sz="1800" dirty="0">
                <a:solidFill>
                  <a:srgbClr val="002060"/>
                </a:solidFill>
              </a:rPr>
            </a:br>
            <a:r>
              <a:rPr lang="sk-SK" sz="1800" dirty="0" smtClean="0">
                <a:solidFill>
                  <a:srgbClr val="002060"/>
                </a:solidFill>
              </a:rPr>
              <a:t>vyplývajúce zo Stanoviska MIRRI </a:t>
            </a:r>
            <a:r>
              <a:rPr lang="sk-SK" sz="1800" dirty="0">
                <a:solidFill>
                  <a:srgbClr val="002060"/>
                </a:solidFill>
              </a:rPr>
              <a:t>ako orgánu vedenia v zmysle zákona č. 95/2019 </a:t>
            </a:r>
            <a:r>
              <a:rPr lang="sk-SK" sz="1800" dirty="0" err="1">
                <a:solidFill>
                  <a:srgbClr val="002060"/>
                </a:solidFill>
              </a:rPr>
              <a:t>Z.z</a:t>
            </a:r>
            <a:r>
              <a:rPr lang="sk-SK" sz="1800" dirty="0">
                <a:solidFill>
                  <a:srgbClr val="002060"/>
                </a:solidFill>
              </a:rPr>
              <a:t>. o informačných technológiách vo verejnej správe, k projektu „Informačný systém </a:t>
            </a:r>
            <a:r>
              <a:rPr lang="sk-SK" sz="1800" dirty="0" err="1">
                <a:solidFill>
                  <a:srgbClr val="002060"/>
                </a:solidFill>
              </a:rPr>
              <a:t>eForms</a:t>
            </a:r>
            <a:r>
              <a:rPr lang="sk-SK" sz="1800" dirty="0">
                <a:solidFill>
                  <a:srgbClr val="002060"/>
                </a:solidFill>
              </a:rPr>
              <a:t>“</a:t>
            </a:r>
          </a:p>
          <a:p>
            <a:pPr marL="0" indent="0" algn="just">
              <a:buNone/>
            </a:pPr>
            <a:endParaRPr lang="sk-SK" sz="1800" dirty="0" smtClean="0">
              <a:solidFill>
                <a:srgbClr val="002060"/>
              </a:solidFill>
            </a:endParaRPr>
          </a:p>
          <a:p>
            <a:endParaRPr lang="sk-SK" sz="1800" dirty="0" smtClean="0">
              <a:solidFill>
                <a:srgbClr val="002060"/>
              </a:solidFill>
            </a:endParaRPr>
          </a:p>
          <a:p>
            <a:endParaRPr lang="sk-SK" sz="1800" dirty="0" smtClean="0">
              <a:solidFill>
                <a:srgbClr val="002060"/>
              </a:solidFill>
            </a:endParaRPr>
          </a:p>
          <a:p>
            <a:endParaRPr lang="sk-SK" sz="1800" dirty="0" smtClean="0">
              <a:solidFill>
                <a:srgbClr val="002060"/>
              </a:solidFill>
            </a:endParaRPr>
          </a:p>
          <a:p>
            <a:pPr lvl="0"/>
            <a:endParaRPr lang="sk-SK" sz="1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150996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Zástupný symbol textu 2"/>
          <p:cNvSpPr txBox="1">
            <a:spLocks/>
          </p:cNvSpPr>
          <p:nvPr/>
        </p:nvSpPr>
        <p:spPr bwMode="auto">
          <a:xfrm>
            <a:off x="0" y="772930"/>
            <a:ext cx="9144000" cy="5597696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sk-SK" altLang="sk-SK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sk-SK" altLang="sk-SK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sk-SK" altLang="sk-SK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sk-SK" altLang="sk-SK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sk-SK" altLang="sk-SK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sk-SK" altLang="sk-SK" sz="36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Ďakujem za Vašu pozornosť! 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sk-SK" altLang="sk-SK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sk-SK" altLang="sk-SK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sk-SK" altLang="sk-SK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sk-SK" altLang="sk-SK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sk-SK" altLang="sk-SK" sz="1800" b="1" dirty="0"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sk-SK" altLang="sk-SK" sz="1800" b="1" dirty="0">
                <a:cs typeface="Times New Roman" panose="02020603050405020304" pitchFamily="18" charset="0"/>
              </a:rPr>
              <a:t>	</a:t>
            </a:r>
            <a:r>
              <a:rPr lang="sk-SK" altLang="sk-SK" sz="1800" b="1" dirty="0" smtClean="0">
                <a:cs typeface="Times New Roman" panose="02020603050405020304" pitchFamily="18" charset="0"/>
              </a:rPr>
              <a:t>	</a:t>
            </a:r>
            <a:r>
              <a:rPr lang="sk-SK" altLang="sk-SK" sz="18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Úrad </a:t>
            </a:r>
            <a:r>
              <a:rPr lang="sk-SK" altLang="sk-SK" sz="1800" b="1" dirty="0">
                <a:solidFill>
                  <a:srgbClr val="002060"/>
                </a:solidFill>
                <a:cs typeface="Times New Roman" panose="02020603050405020304" pitchFamily="18" charset="0"/>
              </a:rPr>
              <a:t>pre verejné obstarávanie 	</a:t>
            </a:r>
            <a:r>
              <a:rPr lang="sk-SK" altLang="sk-SK" sz="18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Kontakty</a:t>
            </a:r>
            <a:r>
              <a:rPr lang="sk-SK" altLang="sk-SK" sz="1800" b="1" dirty="0">
                <a:solidFill>
                  <a:srgbClr val="002060"/>
                </a:solidFill>
                <a:cs typeface="Times New Roman" panose="02020603050405020304" pitchFamily="18" charset="0"/>
              </a:rPr>
              <a:t>: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sk-SK" altLang="sk-SK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	</a:t>
            </a:r>
            <a:r>
              <a:rPr lang="sk-SK" altLang="sk-SK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	Ružová </a:t>
            </a:r>
            <a:r>
              <a:rPr lang="sk-SK" altLang="sk-SK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dolina 10			</a:t>
            </a:r>
            <a:r>
              <a:rPr lang="sk-SK" altLang="sk-SK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www.uvo.gov.sk</a:t>
            </a:r>
            <a:endParaRPr lang="sk-SK" altLang="sk-SK" sz="18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sk-SK" altLang="sk-SK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	</a:t>
            </a:r>
            <a:r>
              <a:rPr lang="sk-SK" altLang="sk-SK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	821 </a:t>
            </a:r>
            <a:r>
              <a:rPr lang="sk-SK" altLang="sk-SK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09 Bratislava 			</a:t>
            </a:r>
            <a:r>
              <a:rPr lang="sk-SK" altLang="sk-SK" sz="18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info</a:t>
            </a:r>
            <a:r>
              <a:rPr lang="en-US" altLang="sk-SK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@</a:t>
            </a:r>
            <a:r>
              <a:rPr lang="sk-SK" altLang="sk-SK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uvo.gov.sk 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sk-SK" altLang="sk-SK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	</a:t>
            </a:r>
            <a:r>
              <a:rPr lang="sk-SK" altLang="sk-SK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	Slovenská </a:t>
            </a:r>
            <a:r>
              <a:rPr lang="sk-SK" altLang="sk-SK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republika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sk-SK" altLang="sk-SK" sz="1800" dirty="0"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sk-SK" altLang="sk-SK" sz="1800" dirty="0">
                <a:cs typeface="Times New Roman" panose="02020603050405020304" pitchFamily="18" charset="0"/>
              </a:rPr>
              <a:t>     					        	</a:t>
            </a:r>
            <a:r>
              <a:rPr lang="sk-SK" altLang="sk-SK" sz="1800" dirty="0" smtClean="0">
                <a:cs typeface="Times New Roman" panose="02020603050405020304" pitchFamily="18" charset="0"/>
              </a:rPr>
              <a:t>        #</a:t>
            </a:r>
            <a:r>
              <a:rPr lang="sk-SK" altLang="sk-SK" sz="1800" dirty="0" err="1">
                <a:cs typeface="Times New Roman" panose="02020603050405020304" pitchFamily="18" charset="0"/>
              </a:rPr>
              <a:t>miroslavhlivak</a:t>
            </a:r>
            <a:endParaRPr lang="sk-SK" altLang="sk-SK" sz="1800" dirty="0"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sk-SK" altLang="sk-SK" sz="1800" dirty="0">
                <a:cs typeface="Times New Roman" panose="02020603050405020304" pitchFamily="18" charset="0"/>
              </a:rPr>
              <a:t>	      					        </a:t>
            </a:r>
            <a:r>
              <a:rPr lang="sk-SK" altLang="sk-SK" sz="1800" dirty="0" err="1">
                <a:cs typeface="Times New Roman" panose="02020603050405020304" pitchFamily="18" charset="0"/>
              </a:rPr>
              <a:t>miroslavhlivak</a:t>
            </a:r>
            <a:endParaRPr lang="sk-SK" altLang="sk-SK" sz="1800" dirty="0"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sk-SK" altLang="sk-SK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sk-SK" altLang="sk-SK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5119" y="5486033"/>
            <a:ext cx="360000" cy="360000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5119" y="5882609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6809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59AD2B771AC494FA608371807468714" ma:contentTypeVersion="2" ma:contentTypeDescription="Umožňuje vytvoriť nový dokument." ma:contentTypeScope="" ma:versionID="329b6953f36624f9ead154f3b16487b7">
  <xsd:schema xmlns:xsd="http://www.w3.org/2001/XMLSchema" xmlns:xs="http://www.w3.org/2001/XMLSchema" xmlns:p="http://schemas.microsoft.com/office/2006/metadata/properties" xmlns:ns2="f45a2ff9-0e73-4bbe-89d1-f82de3d98c14" targetNamespace="http://schemas.microsoft.com/office/2006/metadata/properties" ma:root="true" ma:fieldsID="2f692ad7ce6f06756e7f7e1cd6e05397" ns2:_="">
    <xsd:import namespace="f45a2ff9-0e73-4bbe-89d1-f82de3d98c1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5a2ff9-0e73-4bbe-89d1-f82de3d98c1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entifikátora dokumentu" ma:description="Hodnota identifikátora dokumentu priradená k tejto položke." ma:internalName="_dlc_DocId" ma:readOnly="true">
      <xsd:simpleType>
        <xsd:restriction base="dms:Text"/>
      </xsd:simpleType>
    </xsd:element>
    <xsd:element name="_dlc_DocIdUrl" ma:index="9" nillable="true" ma:displayName="Identifikátor dokumentu" ma:description="Trvalé prepojenie na tento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E84DF4-1847-4C72-8794-AB5FC1651D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5a2ff9-0e73-4bbe-89d1-f82de3d98c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3FDB59-80D2-4F63-B2FD-97D21358D52B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f45a2ff9-0e73-4bbe-89d1-f82de3d98c14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20720</TotalTime>
  <Words>1229</Words>
  <Application>Microsoft Office PowerPoint</Application>
  <PresentationFormat>Prezentácia na obrazovke (4:3)</PresentationFormat>
  <Paragraphs>182</Paragraphs>
  <Slides>8</Slides>
  <Notes>7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Motív Office</vt:lpstr>
      <vt:lpstr>Projekt IS eForms zasadnutie Riadiaceho výboru OPII prioritnej osi 7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Hlavný názov prezentácie (Times New Roman, 48)</dc:title>
  <dc:creator>User</dc:creator>
  <cp:lastModifiedBy>Okaliova Milica</cp:lastModifiedBy>
  <cp:revision>767</cp:revision>
  <cp:lastPrinted>2020-05-25T20:49:15Z</cp:lastPrinted>
  <dcterms:created xsi:type="dcterms:W3CDTF">2015-09-07T12:39:45Z</dcterms:created>
  <dcterms:modified xsi:type="dcterms:W3CDTF">2021-12-13T14:12:08Z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0x010100F59AD2B771AC494FA608371807468714</vt:lpwstr>
  </property>
</Properties>
</file>